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al Narrow" panose="020B0606020202030204" pitchFamily="34" charset="0"/>
      <p:regular r:id="rId10"/>
      <p:bold r:id="rId11"/>
      <p:italic r:id="rId12"/>
      <p:boldItalic r:id="rId13"/>
    </p:embeddedFont>
    <p:embeddedFont>
      <p:font typeface="Bahnschrift Condensed" panose="020B0502040204020203" pitchFamily="34" charset="0"/>
      <p:regular r:id="rId14"/>
      <p:bold r:id="rId15"/>
    </p:embeddedFont>
    <p:embeddedFont>
      <p:font typeface="Montserrat" panose="00000500000000000000" pitchFamily="2" charset="0"/>
      <p:regular r:id="rId16"/>
    </p:embeddedFont>
    <p:embeddedFont>
      <p:font typeface="Montserrat Bold" panose="020B0604020202020204" charset="0"/>
      <p:regular r:id="rId17"/>
    </p:embeddedFont>
    <p:embeddedFont>
      <p:font typeface="Open Sans" panose="020B0606030504020204" pitchFamily="34" charset="0"/>
      <p:regular r:id="rId18"/>
    </p:embeddedFont>
    <p:embeddedFont>
      <p:font typeface="Open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3957"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3169" y="-15657"/>
            <a:ext cx="20417569" cy="1031831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US" dirty="0"/>
          </a:p>
        </p:txBody>
      </p:sp>
      <p:grpSp>
        <p:nvGrpSpPr>
          <p:cNvPr id="6" name="Group 6"/>
          <p:cNvGrpSpPr/>
          <p:nvPr/>
        </p:nvGrpSpPr>
        <p:grpSpPr>
          <a:xfrm>
            <a:off x="-626404" y="10269736"/>
            <a:ext cx="18914406" cy="675006"/>
            <a:chOff x="0" y="-28575"/>
            <a:chExt cx="4981572" cy="177779"/>
          </a:xfrm>
        </p:grpSpPr>
        <p:sp>
          <p:nvSpPr>
            <p:cNvPr id="7" name="Freeform 7"/>
            <p:cNvSpPr/>
            <p:nvPr/>
          </p:nvSpPr>
          <p:spPr>
            <a:xfrm>
              <a:off x="71732" y="4477"/>
              <a:ext cx="4909840" cy="144727"/>
            </a:xfrm>
            <a:custGeom>
              <a:avLst/>
              <a:gdLst/>
              <a:ahLst/>
              <a:cxnLst/>
              <a:rect l="l" t="t" r="r" b="b"/>
              <a:pathLst>
                <a:path w="4909840" h="144727">
                  <a:moveTo>
                    <a:pt x="0" y="0"/>
                  </a:moveTo>
                  <a:lnTo>
                    <a:pt x="4909840" y="0"/>
                  </a:lnTo>
                  <a:lnTo>
                    <a:pt x="4909840" y="144727"/>
                  </a:lnTo>
                  <a:lnTo>
                    <a:pt x="0" y="144727"/>
                  </a:lnTo>
                  <a:close/>
                </a:path>
              </a:pathLst>
            </a:custGeom>
            <a:solidFill>
              <a:srgbClr val="00F2BC"/>
            </a:solidFill>
          </p:spPr>
          <p:txBody>
            <a:bodyPr/>
            <a:lstStyle/>
            <a:p>
              <a:r>
                <a:rPr lang="en-US" sz="2800" b="1" dirty="0">
                  <a:solidFill>
                    <a:schemeClr val="bg1"/>
                  </a:solidFill>
                </a:rPr>
                <a:t>By Ephraim Okafor</a:t>
              </a:r>
            </a:p>
          </p:txBody>
        </p:sp>
        <p:sp>
          <p:nvSpPr>
            <p:cNvPr id="8" name="TextBox 8"/>
            <p:cNvSpPr txBox="1"/>
            <p:nvPr/>
          </p:nvSpPr>
          <p:spPr>
            <a:xfrm>
              <a:off x="0" y="-28575"/>
              <a:ext cx="4909840" cy="173302"/>
            </a:xfrm>
            <a:prstGeom prst="rect">
              <a:avLst/>
            </a:prstGeom>
          </p:spPr>
          <p:txBody>
            <a:bodyPr lIns="50800" tIns="50800" rIns="50800" bIns="50800" rtlCol="0" anchor="ctr"/>
            <a:lstStyle/>
            <a:p>
              <a:pPr algn="ctr">
                <a:lnSpc>
                  <a:spcPts val="2799"/>
                </a:lnSpc>
              </a:pPr>
              <a:endParaRPr dirty="0"/>
            </a:p>
          </p:txBody>
        </p:sp>
      </p:grpSp>
      <p:grpSp>
        <p:nvGrpSpPr>
          <p:cNvPr id="9" name="Group 9"/>
          <p:cNvGrpSpPr/>
          <p:nvPr/>
        </p:nvGrpSpPr>
        <p:grpSpPr>
          <a:xfrm>
            <a:off x="685801" y="-1955611"/>
            <a:ext cx="19457364" cy="8796420"/>
            <a:chOff x="-3670064" y="-2252499"/>
            <a:chExt cx="5611474" cy="2536875"/>
          </a:xfrm>
        </p:grpSpPr>
        <p:sp>
          <p:nvSpPr>
            <p:cNvPr id="10" name="Freeform 10"/>
            <p:cNvSpPr/>
            <p:nvPr/>
          </p:nvSpPr>
          <p:spPr>
            <a:xfrm>
              <a:off x="-3670064" y="-2252499"/>
              <a:ext cx="1941410" cy="284376"/>
            </a:xfrm>
            <a:custGeom>
              <a:avLst/>
              <a:gdLst/>
              <a:ahLst/>
              <a:cxnLst/>
              <a:rect l="l" t="t" r="r" b="b"/>
              <a:pathLst>
                <a:path w="1941410" h="284376">
                  <a:moveTo>
                    <a:pt x="0" y="0"/>
                  </a:moveTo>
                  <a:lnTo>
                    <a:pt x="1941410" y="0"/>
                  </a:lnTo>
                  <a:lnTo>
                    <a:pt x="1941410" y="284376"/>
                  </a:lnTo>
                  <a:lnTo>
                    <a:pt x="0" y="284376"/>
                  </a:lnTo>
                  <a:close/>
                </a:path>
              </a:pathLst>
            </a:custGeom>
            <a:noFill/>
          </p:spPr>
        </p:sp>
        <p:sp>
          <p:nvSpPr>
            <p:cNvPr id="11" name="TextBox 11"/>
            <p:cNvSpPr txBox="1"/>
            <p:nvPr/>
          </p:nvSpPr>
          <p:spPr>
            <a:xfrm>
              <a:off x="0" y="-114300"/>
              <a:ext cx="1941410" cy="398676"/>
            </a:xfrm>
            <a:prstGeom prst="rect">
              <a:avLst/>
            </a:prstGeom>
          </p:spPr>
          <p:txBody>
            <a:bodyPr lIns="50800" tIns="50800" rIns="50800" bIns="50800" rtlCol="0" anchor="ctr"/>
            <a:lstStyle/>
            <a:p>
              <a:pPr algn="ctr">
                <a:lnSpc>
                  <a:spcPts val="3910"/>
                </a:lnSpc>
              </a:pPr>
              <a:endParaRPr dirty="0"/>
            </a:p>
          </p:txBody>
        </p:sp>
      </p:grpSp>
      <p:sp>
        <p:nvSpPr>
          <p:cNvPr id="12" name="TextBox 12"/>
          <p:cNvSpPr txBox="1"/>
          <p:nvPr/>
        </p:nvSpPr>
        <p:spPr>
          <a:xfrm>
            <a:off x="3230867" y="-237725"/>
            <a:ext cx="11844229" cy="1651606"/>
          </a:xfrm>
          <a:prstGeom prst="rect">
            <a:avLst/>
          </a:prstGeom>
        </p:spPr>
        <p:txBody>
          <a:bodyPr lIns="0" tIns="0" rIns="0" bIns="0" rtlCol="0" anchor="t">
            <a:spAutoFit/>
          </a:bodyPr>
          <a:lstStyle/>
          <a:p>
            <a:pPr algn="l">
              <a:lnSpc>
                <a:spcPts val="14835"/>
              </a:lnSpc>
            </a:pPr>
            <a:r>
              <a:rPr lang="en-US" sz="6000" b="1" dirty="0">
                <a:solidFill>
                  <a:srgbClr val="FFFFFF"/>
                </a:solidFill>
                <a:latin typeface="Montserrat Bold"/>
                <a:ea typeface="Montserrat Bold"/>
                <a:cs typeface="Montserrat Bold"/>
                <a:sym typeface="Montserrat Bold"/>
              </a:rPr>
              <a:t>Table of content</a:t>
            </a:r>
          </a:p>
        </p:txBody>
      </p:sp>
      <p:sp>
        <p:nvSpPr>
          <p:cNvPr id="17" name="TextBox 17"/>
          <p:cNvSpPr txBox="1"/>
          <p:nvPr/>
        </p:nvSpPr>
        <p:spPr>
          <a:xfrm>
            <a:off x="70862" y="2035337"/>
            <a:ext cx="12349738" cy="7755969"/>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lang="en-US" sz="3600" dirty="0">
                <a:solidFill>
                  <a:schemeClr val="bg1"/>
                </a:solidFill>
                <a:latin typeface="Bahnschrift Condensed" panose="020B0502040204020203" pitchFamily="34" charset="0"/>
                <a:ea typeface="Montserrat"/>
                <a:cs typeface="Montserrat"/>
                <a:sym typeface="Montserrat"/>
              </a:rPr>
              <a:t>1    </a:t>
            </a:r>
            <a:r>
              <a:rPr kumimoji="0" lang="en-US" altLang="en-US" sz="3600" b="0" i="0" u="none" strike="noStrike" cap="none" normalizeH="0" baseline="0" dirty="0">
                <a:ln>
                  <a:noFill/>
                </a:ln>
                <a:solidFill>
                  <a:schemeClr val="bg1"/>
                </a:solidFill>
                <a:effectLst/>
                <a:latin typeface="Bahnschrift Condensed" panose="020B0502040204020203" pitchFamily="34" charset="0"/>
              </a:rPr>
              <a:t>Introduction</a:t>
            </a:r>
          </a:p>
          <a:p>
            <a:pPr marL="0" marR="0" lvl="0" indent="0" algn="l" defTabSz="914400" rtl="0" eaLnBrk="0" fontAlgn="base" latinLnBrk="0" hangingPunct="0">
              <a:lnSpc>
                <a:spcPct val="100000"/>
              </a:lnSpc>
              <a:spcBef>
                <a:spcPct val="0"/>
              </a:spcBef>
              <a:spcAft>
                <a:spcPct val="0"/>
              </a:spcAft>
              <a:buClrTx/>
              <a:buSzTx/>
              <a:tabLst/>
            </a:pPr>
            <a:r>
              <a:rPr lang="en-US" altLang="en-US" sz="3600" dirty="0">
                <a:solidFill>
                  <a:schemeClr val="bg1"/>
                </a:solidFill>
                <a:latin typeface="Bahnschrift Condensed" panose="020B0502040204020203" pitchFamily="34" charset="0"/>
              </a:rPr>
              <a:t>2</a:t>
            </a:r>
            <a:r>
              <a:rPr kumimoji="0" lang="en-US" altLang="en-US" sz="3600" b="0" i="0" u="none" strike="noStrike" cap="none" normalizeH="0" baseline="0" dirty="0">
                <a:ln>
                  <a:noFill/>
                </a:ln>
                <a:solidFill>
                  <a:schemeClr val="bg1"/>
                </a:solidFill>
                <a:effectLst/>
                <a:latin typeface="Bahnschrift Condensed" panose="020B0502040204020203" pitchFamily="34" charset="0"/>
              </a:rPr>
              <a:t>   Dashboard Overview</a:t>
            </a:r>
          </a:p>
          <a:p>
            <a:pPr marL="0" marR="0" lvl="0" indent="0" algn="l" defTabSz="914400" rtl="0" eaLnBrk="0" fontAlgn="base" latinLnBrk="0" hangingPunct="0">
              <a:lnSpc>
                <a:spcPct val="100000"/>
              </a:lnSpc>
              <a:spcBef>
                <a:spcPct val="0"/>
              </a:spcBef>
              <a:spcAft>
                <a:spcPct val="0"/>
              </a:spcAft>
              <a:buClrTx/>
              <a:buSzTx/>
              <a:tabLst/>
            </a:pPr>
            <a:r>
              <a:rPr kumimoji="0" lang="en-US" altLang="en-US" sz="3600" b="0" i="0" u="none" strike="noStrike" cap="none" normalizeH="0" baseline="0" dirty="0">
                <a:ln>
                  <a:noFill/>
                </a:ln>
                <a:solidFill>
                  <a:schemeClr val="bg1"/>
                </a:solidFill>
                <a:effectLst/>
                <a:latin typeface="Bahnschrift Condensed" panose="020B0502040204020203" pitchFamily="34" charset="0"/>
              </a:rPr>
              <a:t>3   Key Findings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Bahnschrift Condensed" panose="020B0502040204020203" pitchFamily="34" charset="0"/>
              </a:rPr>
              <a:t>    Total Accident Overview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Bahnschrift Condensed" panose="020B0502040204020203" pitchFamily="34" charset="0"/>
              </a:rPr>
              <a:t>    Accident Severity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Bahnschrift Condensed" panose="020B0502040204020203" pitchFamily="34" charset="0"/>
              </a:rPr>
              <a:t>    Accident Trends (Yearly)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Bahnschrift Condensed" panose="020B0502040204020203" pitchFamily="34" charset="0"/>
              </a:rPr>
              <a:t>    Daily Distribution of Accidents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600" dirty="0">
                <a:solidFill>
                  <a:schemeClr val="bg1"/>
                </a:solidFill>
                <a:latin typeface="Bahnschrift Condensed" panose="020B0502040204020203" pitchFamily="34" charset="0"/>
              </a:rPr>
              <a:t>   </a:t>
            </a:r>
            <a:r>
              <a:rPr kumimoji="0" lang="en-US" altLang="en-US" sz="3600" b="0" i="0" u="none" strike="noStrike" cap="none" normalizeH="0" baseline="0" dirty="0">
                <a:ln>
                  <a:noFill/>
                </a:ln>
                <a:solidFill>
                  <a:schemeClr val="bg1"/>
                </a:solidFill>
                <a:effectLst/>
                <a:latin typeface="Bahnschrift Condensed" panose="020B0502040204020203" pitchFamily="34" charset="0"/>
              </a:rPr>
              <a:t> Speed Limit Impact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600" dirty="0">
                <a:solidFill>
                  <a:schemeClr val="bg1"/>
                </a:solidFill>
                <a:latin typeface="Bahnschrift Condensed" panose="020B0502040204020203" pitchFamily="34" charset="0"/>
              </a:rPr>
              <a:t>    U</a:t>
            </a:r>
            <a:r>
              <a:rPr kumimoji="0" lang="en-US" altLang="en-US" sz="3600" b="0" i="0" u="none" strike="noStrike" cap="none" normalizeH="0" baseline="0" dirty="0">
                <a:ln>
                  <a:noFill/>
                </a:ln>
                <a:solidFill>
                  <a:schemeClr val="bg1"/>
                </a:solidFill>
                <a:effectLst/>
                <a:latin typeface="Bahnschrift Condensed" panose="020B0502040204020203" pitchFamily="34" charset="0"/>
              </a:rPr>
              <a:t>rban vs Rural Distribution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3600" dirty="0">
                <a:solidFill>
                  <a:schemeClr val="bg1"/>
                </a:solidFill>
                <a:latin typeface="Bahnschrift Condensed" panose="020B0502040204020203" pitchFamily="34" charset="0"/>
              </a:rPr>
              <a:t>    L</a:t>
            </a:r>
            <a:r>
              <a:rPr kumimoji="0" lang="en-US" altLang="en-US" sz="3600" b="0" i="0" u="none" strike="noStrike" cap="none" normalizeH="0" baseline="0" dirty="0">
                <a:ln>
                  <a:noFill/>
                </a:ln>
                <a:solidFill>
                  <a:schemeClr val="bg1"/>
                </a:solidFill>
                <a:effectLst/>
                <a:latin typeface="Bahnschrift Condensed" panose="020B0502040204020203" pitchFamily="34" charset="0"/>
              </a:rPr>
              <a:t>ight Condition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Bahnschrift Condensed" panose="020B0502040204020203" pitchFamily="34" charset="0"/>
              </a:rPr>
              <a:t>    Weather Condition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Bahnschrift Condensed" panose="020B0502040204020203" pitchFamily="34" charset="0"/>
              </a:rPr>
              <a:t>    Road Condition Impact</a:t>
            </a:r>
          </a:p>
          <a:p>
            <a:pPr marL="0" marR="0" lvl="0" indent="0" algn="l" defTabSz="914400" rtl="0" eaLnBrk="0" fontAlgn="base" latinLnBrk="0" hangingPunct="0">
              <a:lnSpc>
                <a:spcPct val="100000"/>
              </a:lnSpc>
              <a:spcBef>
                <a:spcPct val="0"/>
              </a:spcBef>
              <a:spcAft>
                <a:spcPct val="0"/>
              </a:spcAft>
              <a:buClrTx/>
              <a:buSzTx/>
              <a:tabLst/>
            </a:pPr>
            <a:r>
              <a:rPr lang="en-US" altLang="en-US" sz="3600" dirty="0">
                <a:solidFill>
                  <a:schemeClr val="bg1"/>
                </a:solidFill>
                <a:latin typeface="Bahnschrift Condensed" panose="020B0502040204020203" pitchFamily="34" charset="0"/>
              </a:rPr>
              <a:t>4   R</a:t>
            </a:r>
            <a:r>
              <a:rPr kumimoji="0" lang="en-US" altLang="en-US" sz="3600" b="0" i="0" u="none" strike="noStrike" cap="none" normalizeH="0" baseline="0" dirty="0">
                <a:ln>
                  <a:noFill/>
                </a:ln>
                <a:solidFill>
                  <a:schemeClr val="bg1"/>
                </a:solidFill>
                <a:effectLst/>
                <a:latin typeface="Bahnschrift Condensed" panose="020B0502040204020203" pitchFamily="34" charset="0"/>
              </a:rPr>
              <a:t>ecommendations</a:t>
            </a:r>
          </a:p>
          <a:p>
            <a:pPr marL="0" marR="0" lvl="0" indent="0" algn="l" defTabSz="914400" rtl="0" eaLnBrk="0" fontAlgn="base" latinLnBrk="0" hangingPunct="0">
              <a:lnSpc>
                <a:spcPct val="100000"/>
              </a:lnSpc>
              <a:spcBef>
                <a:spcPct val="0"/>
              </a:spcBef>
              <a:spcAft>
                <a:spcPct val="0"/>
              </a:spcAft>
              <a:buClrTx/>
              <a:buSzTx/>
              <a:tabLst/>
            </a:pPr>
            <a:r>
              <a:rPr lang="en-US" altLang="en-US" sz="3600" dirty="0">
                <a:solidFill>
                  <a:schemeClr val="bg1"/>
                </a:solidFill>
                <a:latin typeface="Bahnschrift Condensed" panose="020B0502040204020203" pitchFamily="34" charset="0"/>
              </a:rPr>
              <a:t>5</a:t>
            </a:r>
            <a:r>
              <a:rPr kumimoji="0" lang="en-US" altLang="en-US" sz="3600" b="0" i="0" u="none" strike="noStrike" cap="none" normalizeH="0" baseline="0" dirty="0">
                <a:ln>
                  <a:noFill/>
                </a:ln>
                <a:solidFill>
                  <a:schemeClr val="bg1"/>
                </a:solidFill>
                <a:effectLst/>
                <a:latin typeface="Bahnschrift Condensed" panose="020B0502040204020203" pitchFamily="34" charset="0"/>
              </a:rPr>
              <a:t>   Conclusion</a:t>
            </a:r>
            <a:endParaRPr lang="en-US" sz="3600" dirty="0">
              <a:solidFill>
                <a:schemeClr val="bg1"/>
              </a:solidFill>
              <a:latin typeface="Bahnschrift Condensed" panose="020B0502040204020203" pitchFamily="34" charset="0"/>
            </a:endParaRPr>
          </a:p>
        </p:txBody>
      </p:sp>
      <p:sp>
        <p:nvSpPr>
          <p:cNvPr id="18" name="TextBox 18"/>
          <p:cNvSpPr txBox="1"/>
          <p:nvPr/>
        </p:nvSpPr>
        <p:spPr>
          <a:xfrm>
            <a:off x="24756" y="49519"/>
            <a:ext cx="2557085" cy="413901"/>
          </a:xfrm>
          <a:prstGeom prst="rect">
            <a:avLst/>
          </a:prstGeom>
        </p:spPr>
        <p:txBody>
          <a:bodyPr lIns="0" tIns="0" rIns="0" bIns="0" rtlCol="0" anchor="t">
            <a:spAutoFit/>
          </a:bodyPr>
          <a:lstStyle/>
          <a:p>
            <a:pPr algn="l">
              <a:lnSpc>
                <a:spcPts val="3436"/>
              </a:lnSpc>
            </a:pPr>
            <a:r>
              <a:rPr lang="en-US" sz="2454" b="1" dirty="0" err="1">
                <a:solidFill>
                  <a:srgbClr val="FFFFFF"/>
                </a:solidFill>
                <a:latin typeface="Montserrat Bold"/>
                <a:ea typeface="Montserrat Bold"/>
                <a:cs typeface="Montserrat Bold"/>
                <a:sym typeface="Montserrat Bold"/>
              </a:rPr>
              <a:t>CoreTech</a:t>
            </a:r>
            <a:endParaRPr lang="en-US" sz="2454" b="1" dirty="0">
              <a:solidFill>
                <a:srgbClr val="FFFFFF"/>
              </a:solidFill>
              <a:latin typeface="Montserrat Bold"/>
              <a:ea typeface="Montserrat Bold"/>
              <a:cs typeface="Montserrat Bold"/>
              <a:sym typeface="Montserrat Bold"/>
            </a:endParaRPr>
          </a:p>
        </p:txBody>
      </p:sp>
      <p:sp>
        <p:nvSpPr>
          <p:cNvPr id="19" name="TextBox 19"/>
          <p:cNvSpPr txBox="1"/>
          <p:nvPr/>
        </p:nvSpPr>
        <p:spPr>
          <a:xfrm>
            <a:off x="2116901" y="7642864"/>
            <a:ext cx="5751483" cy="288697"/>
          </a:xfrm>
          <a:prstGeom prst="rect">
            <a:avLst/>
          </a:prstGeom>
        </p:spPr>
        <p:txBody>
          <a:bodyPr lIns="0" tIns="0" rIns="0" bIns="0" rtlCol="0" anchor="t">
            <a:spAutoFit/>
          </a:bodyPr>
          <a:lstStyle/>
          <a:p>
            <a:pPr algn="ctr">
              <a:lnSpc>
                <a:spcPts val="2192"/>
              </a:lnSpc>
            </a:pPr>
            <a:r>
              <a:rPr lang="en-US" sz="2284" b="1" dirty="0">
                <a:solidFill>
                  <a:srgbClr val="151532"/>
                </a:solidFill>
                <a:latin typeface="Montserrat Bold"/>
                <a:ea typeface="Montserrat Bold"/>
                <a:cs typeface="Montserrat Bold"/>
                <a:sym typeface="Montserrat Bold"/>
              </a:rPr>
              <a:t>START THIS PRESENTATION NOW!</a:t>
            </a:r>
          </a:p>
        </p:txBody>
      </p:sp>
      <p:sp>
        <p:nvSpPr>
          <p:cNvPr id="20" name="Freeform 20"/>
          <p:cNvSpPr/>
          <p:nvPr/>
        </p:nvSpPr>
        <p:spPr>
          <a:xfrm flipV="1">
            <a:off x="-2297997" y="3304840"/>
            <a:ext cx="1354796" cy="86060"/>
          </a:xfrm>
          <a:custGeom>
            <a:avLst/>
            <a:gdLst/>
            <a:ahLst/>
            <a:cxnLst/>
            <a:rect l="l" t="t" r="r" b="b"/>
            <a:pathLst>
              <a:path w="472826" h="472826">
                <a:moveTo>
                  <a:pt x="0" y="0"/>
                </a:moveTo>
                <a:lnTo>
                  <a:pt x="472826" y="0"/>
                </a:lnTo>
                <a:lnTo>
                  <a:pt x="472826" y="472826"/>
                </a:lnTo>
                <a:lnTo>
                  <a:pt x="0" y="472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pic>
        <p:nvPicPr>
          <p:cNvPr id="25" name="Picture 24">
            <a:extLst>
              <a:ext uri="{FF2B5EF4-FFF2-40B4-BE49-F238E27FC236}">
                <a16:creationId xmlns:a16="http://schemas.microsoft.com/office/drawing/2014/main" id="{9C64DC47-091D-AF99-6C02-798F3AB93766}"/>
              </a:ext>
            </a:extLst>
          </p:cNvPr>
          <p:cNvPicPr>
            <a:picLocks noChangeAspect="1"/>
          </p:cNvPicPr>
          <p:nvPr/>
        </p:nvPicPr>
        <p:blipFill>
          <a:blip r:embed="rId5"/>
          <a:stretch>
            <a:fillRect/>
          </a:stretch>
        </p:blipFill>
        <p:spPr>
          <a:xfrm>
            <a:off x="9372600" y="1846363"/>
            <a:ext cx="10591800" cy="80977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1532"/>
        </a:solidFill>
        <a:effectLst/>
      </p:bgPr>
    </p:bg>
    <p:spTree>
      <p:nvGrpSpPr>
        <p:cNvPr id="1" name=""/>
        <p:cNvGrpSpPr/>
        <p:nvPr/>
      </p:nvGrpSpPr>
      <p:grpSpPr>
        <a:xfrm>
          <a:off x="0" y="0"/>
          <a:ext cx="0" cy="0"/>
          <a:chOff x="0" y="0"/>
          <a:chExt cx="0" cy="0"/>
        </a:xfrm>
      </p:grpSpPr>
      <p:grpSp>
        <p:nvGrpSpPr>
          <p:cNvPr id="2" name="Group 2"/>
          <p:cNvGrpSpPr/>
          <p:nvPr/>
        </p:nvGrpSpPr>
        <p:grpSpPr>
          <a:xfrm>
            <a:off x="-177024" y="9950855"/>
            <a:ext cx="18642048" cy="1464346"/>
            <a:chOff x="0" y="-28575"/>
            <a:chExt cx="4909840" cy="385671"/>
          </a:xfrm>
        </p:grpSpPr>
        <p:sp>
          <p:nvSpPr>
            <p:cNvPr id="3" name="Freeform 3"/>
            <p:cNvSpPr/>
            <p:nvPr/>
          </p:nvSpPr>
          <p:spPr>
            <a:xfrm>
              <a:off x="46624" y="76129"/>
              <a:ext cx="4816593" cy="280967"/>
            </a:xfrm>
            <a:custGeom>
              <a:avLst/>
              <a:gdLst/>
              <a:ahLst/>
              <a:cxnLst/>
              <a:rect l="l" t="t" r="r" b="b"/>
              <a:pathLst>
                <a:path w="4909840" h="144727">
                  <a:moveTo>
                    <a:pt x="0" y="0"/>
                  </a:moveTo>
                  <a:lnTo>
                    <a:pt x="4909840" y="0"/>
                  </a:lnTo>
                  <a:lnTo>
                    <a:pt x="4909840" y="144727"/>
                  </a:lnTo>
                  <a:lnTo>
                    <a:pt x="0" y="144727"/>
                  </a:lnTo>
                  <a:close/>
                </a:path>
              </a:pathLst>
            </a:custGeom>
            <a:solidFill>
              <a:srgbClr val="00F2BC"/>
            </a:solidFill>
          </p:spPr>
          <p:txBody>
            <a:bodyPr/>
            <a:lstStyle/>
            <a:p>
              <a:r>
                <a:rPr lang="en-US" dirty="0"/>
                <a:t>                                                                                                                                                                                                                                                                                                            </a:t>
              </a:r>
              <a:r>
                <a:rPr lang="en-US" sz="2400" b="1" dirty="0">
                  <a:solidFill>
                    <a:schemeClr val="bg1"/>
                  </a:solidFill>
                </a:rPr>
                <a:t>By Ephraim Okafor</a:t>
              </a:r>
            </a:p>
          </p:txBody>
        </p:sp>
        <p:sp>
          <p:nvSpPr>
            <p:cNvPr id="4" name="TextBox 4"/>
            <p:cNvSpPr txBox="1"/>
            <p:nvPr/>
          </p:nvSpPr>
          <p:spPr>
            <a:xfrm>
              <a:off x="0" y="-28575"/>
              <a:ext cx="4909840" cy="173302"/>
            </a:xfrm>
            <a:prstGeom prst="rect">
              <a:avLst/>
            </a:prstGeom>
          </p:spPr>
          <p:txBody>
            <a:bodyPr lIns="50800" tIns="50800" rIns="50800" bIns="50800" rtlCol="0" anchor="ctr"/>
            <a:lstStyle/>
            <a:p>
              <a:pPr algn="ctr">
                <a:lnSpc>
                  <a:spcPts val="2799"/>
                </a:lnSpc>
              </a:pPr>
              <a:endParaRPr/>
            </a:p>
          </p:txBody>
        </p:sp>
      </p:grpSp>
      <p:sp>
        <p:nvSpPr>
          <p:cNvPr id="7" name="TextBox 7"/>
          <p:cNvSpPr txBox="1"/>
          <p:nvPr/>
        </p:nvSpPr>
        <p:spPr>
          <a:xfrm>
            <a:off x="19050000" y="3695700"/>
            <a:ext cx="927891" cy="330126"/>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Montserrat"/>
                <a:ea typeface="Montserrat"/>
                <a:cs typeface="Montserrat"/>
                <a:sym typeface="Montserrat"/>
              </a:rPr>
              <a:t>Home</a:t>
            </a:r>
          </a:p>
        </p:txBody>
      </p:sp>
      <p:sp>
        <p:nvSpPr>
          <p:cNvPr id="8" name="TextBox 8"/>
          <p:cNvSpPr txBox="1"/>
          <p:nvPr/>
        </p:nvSpPr>
        <p:spPr>
          <a:xfrm>
            <a:off x="19008363" y="2171700"/>
            <a:ext cx="927891" cy="330126"/>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Montserrat"/>
                <a:ea typeface="Montserrat"/>
                <a:cs typeface="Montserrat"/>
                <a:sym typeface="Montserrat"/>
              </a:rPr>
              <a:t>About</a:t>
            </a:r>
          </a:p>
        </p:txBody>
      </p:sp>
      <p:sp>
        <p:nvSpPr>
          <p:cNvPr id="9" name="TextBox 9"/>
          <p:cNvSpPr txBox="1"/>
          <p:nvPr/>
        </p:nvSpPr>
        <p:spPr>
          <a:xfrm>
            <a:off x="18786782" y="1171400"/>
            <a:ext cx="1149472" cy="330126"/>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Montserrat"/>
                <a:ea typeface="Montserrat"/>
                <a:cs typeface="Montserrat"/>
                <a:sym typeface="Montserrat"/>
              </a:rPr>
              <a:t>Contact</a:t>
            </a:r>
          </a:p>
        </p:txBody>
      </p:sp>
      <p:sp>
        <p:nvSpPr>
          <p:cNvPr id="10" name="TextBox 10"/>
          <p:cNvSpPr txBox="1"/>
          <p:nvPr/>
        </p:nvSpPr>
        <p:spPr>
          <a:xfrm>
            <a:off x="1880696" y="1055868"/>
            <a:ext cx="2557085" cy="413901"/>
          </a:xfrm>
          <a:prstGeom prst="rect">
            <a:avLst/>
          </a:prstGeom>
        </p:spPr>
        <p:txBody>
          <a:bodyPr lIns="0" tIns="0" rIns="0" bIns="0" rtlCol="0" anchor="t">
            <a:spAutoFit/>
          </a:bodyPr>
          <a:lstStyle/>
          <a:p>
            <a:pPr algn="l">
              <a:lnSpc>
                <a:spcPts val="3436"/>
              </a:lnSpc>
            </a:pPr>
            <a:r>
              <a:rPr lang="en-US" sz="2454" b="1" dirty="0" err="1">
                <a:solidFill>
                  <a:srgbClr val="FFFFFF"/>
                </a:solidFill>
                <a:latin typeface="Montserrat Bold"/>
                <a:ea typeface="Montserrat Bold"/>
                <a:cs typeface="Montserrat Bold"/>
                <a:sym typeface="Montserrat Bold"/>
              </a:rPr>
              <a:t>CoreTech</a:t>
            </a:r>
            <a:endParaRPr lang="en-US" sz="2454" b="1" dirty="0">
              <a:solidFill>
                <a:srgbClr val="FFFFFF"/>
              </a:solidFill>
              <a:latin typeface="Montserrat Bold"/>
              <a:ea typeface="Montserrat Bold"/>
              <a:cs typeface="Montserrat Bold"/>
              <a:sym typeface="Montserrat Bold"/>
            </a:endParaRPr>
          </a:p>
        </p:txBody>
      </p:sp>
      <p:sp>
        <p:nvSpPr>
          <p:cNvPr id="13" name="TextBox 13"/>
          <p:cNvSpPr txBox="1"/>
          <p:nvPr/>
        </p:nvSpPr>
        <p:spPr>
          <a:xfrm>
            <a:off x="6248400" y="624123"/>
            <a:ext cx="8915400" cy="535275"/>
          </a:xfrm>
          <a:prstGeom prst="rect">
            <a:avLst/>
          </a:prstGeom>
        </p:spPr>
        <p:txBody>
          <a:bodyPr wrap="square" lIns="0" tIns="0" rIns="0" bIns="0" rtlCol="0" anchor="t">
            <a:spAutoFit/>
          </a:bodyPr>
          <a:lstStyle/>
          <a:p>
            <a:pPr marL="0" lvl="0" indent="0" algn="l">
              <a:lnSpc>
                <a:spcPts val="3503"/>
              </a:lnSpc>
              <a:spcBef>
                <a:spcPct val="0"/>
              </a:spcBef>
            </a:pPr>
            <a:r>
              <a:rPr lang="en-US" sz="6000" b="1" spc="160" dirty="0">
                <a:solidFill>
                  <a:schemeClr val="bg1"/>
                </a:solidFill>
                <a:latin typeface="Open Sans Bold"/>
                <a:ea typeface="Open Sans Bold"/>
                <a:cs typeface="Open Sans Bold"/>
                <a:sym typeface="Open Sans Bold"/>
              </a:rPr>
              <a:t>Introduction</a:t>
            </a:r>
          </a:p>
        </p:txBody>
      </p:sp>
      <p:sp>
        <p:nvSpPr>
          <p:cNvPr id="14" name="Freeform 14"/>
          <p:cNvSpPr/>
          <p:nvPr/>
        </p:nvSpPr>
        <p:spPr>
          <a:xfrm>
            <a:off x="-1676400" y="2460652"/>
            <a:ext cx="472826" cy="472826"/>
          </a:xfrm>
          <a:custGeom>
            <a:avLst/>
            <a:gdLst/>
            <a:ahLst/>
            <a:cxnLst/>
            <a:rect l="l" t="t" r="r" b="b"/>
            <a:pathLst>
              <a:path w="472826" h="472826">
                <a:moveTo>
                  <a:pt x="0" y="0"/>
                </a:moveTo>
                <a:lnTo>
                  <a:pt x="472826" y="0"/>
                </a:lnTo>
                <a:lnTo>
                  <a:pt x="472826" y="472826"/>
                </a:lnTo>
                <a:lnTo>
                  <a:pt x="0" y="472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8" name="Picture 17">
            <a:extLst>
              <a:ext uri="{FF2B5EF4-FFF2-40B4-BE49-F238E27FC236}">
                <a16:creationId xmlns:a16="http://schemas.microsoft.com/office/drawing/2014/main" id="{A7C86638-6FB0-7344-1F15-0DCC5696C317}"/>
              </a:ext>
            </a:extLst>
          </p:cNvPr>
          <p:cNvPicPr>
            <a:picLocks noChangeAspect="1"/>
          </p:cNvPicPr>
          <p:nvPr/>
        </p:nvPicPr>
        <p:blipFill>
          <a:blip r:embed="rId4"/>
          <a:stretch>
            <a:fillRect/>
          </a:stretch>
        </p:blipFill>
        <p:spPr>
          <a:xfrm>
            <a:off x="0" y="3370688"/>
            <a:ext cx="7162958" cy="6916312"/>
          </a:xfrm>
          <a:prstGeom prst="rect">
            <a:avLst/>
          </a:prstGeom>
        </p:spPr>
      </p:pic>
      <p:sp>
        <p:nvSpPr>
          <p:cNvPr id="6" name="TextBox 5">
            <a:extLst>
              <a:ext uri="{FF2B5EF4-FFF2-40B4-BE49-F238E27FC236}">
                <a16:creationId xmlns:a16="http://schemas.microsoft.com/office/drawing/2014/main" id="{605FC3B6-83FF-D786-715B-B4DBF15DD614}"/>
              </a:ext>
            </a:extLst>
          </p:cNvPr>
          <p:cNvSpPr txBox="1"/>
          <p:nvPr/>
        </p:nvSpPr>
        <p:spPr>
          <a:xfrm>
            <a:off x="7657160" y="2009889"/>
            <a:ext cx="10815364" cy="4031873"/>
          </a:xfrm>
          <a:prstGeom prst="rect">
            <a:avLst/>
          </a:prstGeom>
          <a:noFill/>
        </p:spPr>
        <p:txBody>
          <a:bodyPr wrap="square">
            <a:spAutoFit/>
          </a:bodyPr>
          <a:lstStyle/>
          <a:p>
            <a:r>
              <a:rPr lang="en-US" sz="3200" b="1" dirty="0">
                <a:solidFill>
                  <a:schemeClr val="bg1"/>
                </a:solidFill>
                <a:latin typeface="Arial Narrow" panose="020B0606020202030204" pitchFamily="34" charset="0"/>
              </a:rPr>
              <a:t>Road safety remains a pressing issue for urban and rural communities alike. </a:t>
            </a:r>
            <a:r>
              <a:rPr lang="en-US" sz="3200" b="1" dirty="0" err="1">
                <a:solidFill>
                  <a:schemeClr val="bg1"/>
                </a:solidFill>
                <a:latin typeface="Arial Narrow" panose="020B0606020202030204" pitchFamily="34" charset="0"/>
              </a:rPr>
              <a:t>CoreTech</a:t>
            </a:r>
            <a:r>
              <a:rPr lang="en-US" sz="3200" b="1" dirty="0">
                <a:solidFill>
                  <a:schemeClr val="bg1"/>
                </a:solidFill>
                <a:latin typeface="Arial Narrow" panose="020B0606020202030204" pitchFamily="34" charset="0"/>
              </a:rPr>
              <a:t> has compiled a comprehensive dataset on road accidents to evaluate trends, severity, and environmental conditions influencing road safety. This dashboard offers a visual summary of the key metrics and patterns observed from 2021 through 2022. By understanding these insights, </a:t>
            </a:r>
            <a:r>
              <a:rPr lang="en-US" sz="3200" b="1" dirty="0" err="1">
                <a:solidFill>
                  <a:schemeClr val="bg1"/>
                </a:solidFill>
                <a:latin typeface="Arial Narrow" panose="020B0606020202030204" pitchFamily="34" charset="0"/>
              </a:rPr>
              <a:t>CoreTech</a:t>
            </a:r>
            <a:r>
              <a:rPr lang="en-US" sz="3200" b="1" dirty="0">
                <a:solidFill>
                  <a:schemeClr val="bg1"/>
                </a:solidFill>
                <a:latin typeface="Arial Narrow" panose="020B0606020202030204" pitchFamily="34" charset="0"/>
              </a:rPr>
              <a:t> aims to support data-driven decisions that enhance preventive measures and promote safer driving environments.</a:t>
            </a:r>
          </a:p>
        </p:txBody>
      </p:sp>
      <p:pic>
        <p:nvPicPr>
          <p:cNvPr id="15" name="Picture 14">
            <a:extLst>
              <a:ext uri="{FF2B5EF4-FFF2-40B4-BE49-F238E27FC236}">
                <a16:creationId xmlns:a16="http://schemas.microsoft.com/office/drawing/2014/main" id="{5B26391B-40A6-4596-1514-C3E8186F9344}"/>
              </a:ext>
            </a:extLst>
          </p:cNvPr>
          <p:cNvPicPr>
            <a:picLocks noChangeAspect="1"/>
          </p:cNvPicPr>
          <p:nvPr/>
        </p:nvPicPr>
        <p:blipFill>
          <a:blip r:embed="rId5"/>
          <a:stretch>
            <a:fillRect/>
          </a:stretch>
        </p:blipFill>
        <p:spPr>
          <a:xfrm>
            <a:off x="7643305" y="6103165"/>
            <a:ext cx="3764280" cy="3993336"/>
          </a:xfrm>
          <a:prstGeom prst="rect">
            <a:avLst/>
          </a:prstGeom>
        </p:spPr>
      </p:pic>
      <p:pic>
        <p:nvPicPr>
          <p:cNvPr id="17" name="Picture 16">
            <a:extLst>
              <a:ext uri="{FF2B5EF4-FFF2-40B4-BE49-F238E27FC236}">
                <a16:creationId xmlns:a16="http://schemas.microsoft.com/office/drawing/2014/main" id="{DE14C655-3F88-E797-1A7F-41937B8E1AEB}"/>
              </a:ext>
            </a:extLst>
          </p:cNvPr>
          <p:cNvPicPr>
            <a:picLocks noChangeAspect="1"/>
          </p:cNvPicPr>
          <p:nvPr/>
        </p:nvPicPr>
        <p:blipFill>
          <a:blip r:embed="rId6"/>
          <a:stretch>
            <a:fillRect/>
          </a:stretch>
        </p:blipFill>
        <p:spPr>
          <a:xfrm>
            <a:off x="11584609" y="6076362"/>
            <a:ext cx="6703391" cy="42106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1532"/>
        </a:solidFill>
        <a:effectLst/>
      </p:bgPr>
    </p:bg>
    <p:spTree>
      <p:nvGrpSpPr>
        <p:cNvPr id="1" name=""/>
        <p:cNvGrpSpPr/>
        <p:nvPr/>
      </p:nvGrpSpPr>
      <p:grpSpPr>
        <a:xfrm>
          <a:off x="0" y="0"/>
          <a:ext cx="0" cy="0"/>
          <a:chOff x="0" y="0"/>
          <a:chExt cx="0" cy="0"/>
        </a:xfrm>
      </p:grpSpPr>
      <p:sp>
        <p:nvSpPr>
          <p:cNvPr id="2" name="TextBox 2"/>
          <p:cNvSpPr txBox="1"/>
          <p:nvPr/>
        </p:nvSpPr>
        <p:spPr>
          <a:xfrm>
            <a:off x="19354800" y="1219787"/>
            <a:ext cx="927891" cy="330126"/>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Montserrat"/>
                <a:ea typeface="Montserrat"/>
                <a:cs typeface="Montserrat"/>
                <a:sym typeface="Montserrat"/>
              </a:rPr>
              <a:t>Home</a:t>
            </a:r>
          </a:p>
        </p:txBody>
      </p:sp>
      <p:sp>
        <p:nvSpPr>
          <p:cNvPr id="5" name="TextBox 5"/>
          <p:cNvSpPr txBox="1"/>
          <p:nvPr/>
        </p:nvSpPr>
        <p:spPr>
          <a:xfrm>
            <a:off x="1880696" y="1055868"/>
            <a:ext cx="2557085" cy="413901"/>
          </a:xfrm>
          <a:prstGeom prst="rect">
            <a:avLst/>
          </a:prstGeom>
        </p:spPr>
        <p:txBody>
          <a:bodyPr lIns="0" tIns="0" rIns="0" bIns="0" rtlCol="0" anchor="t">
            <a:spAutoFit/>
          </a:bodyPr>
          <a:lstStyle/>
          <a:p>
            <a:pPr algn="l">
              <a:lnSpc>
                <a:spcPts val="3436"/>
              </a:lnSpc>
            </a:pPr>
            <a:r>
              <a:rPr lang="en-US" sz="2454" b="1" dirty="0" err="1">
                <a:solidFill>
                  <a:srgbClr val="FFFFFF"/>
                </a:solidFill>
                <a:latin typeface="Montserrat Bold"/>
                <a:ea typeface="Montserrat Bold"/>
                <a:cs typeface="Montserrat Bold"/>
                <a:sym typeface="Montserrat Bold"/>
              </a:rPr>
              <a:t>CoreTech</a:t>
            </a:r>
            <a:endParaRPr lang="en-US" sz="2454" b="1" dirty="0">
              <a:solidFill>
                <a:srgbClr val="FFFFFF"/>
              </a:solidFill>
              <a:latin typeface="Montserrat Bold"/>
              <a:ea typeface="Montserrat Bold"/>
              <a:cs typeface="Montserrat Bold"/>
              <a:sym typeface="Montserrat Bold"/>
            </a:endParaRPr>
          </a:p>
        </p:txBody>
      </p:sp>
      <p:sp>
        <p:nvSpPr>
          <p:cNvPr id="7" name="TextBox 7"/>
          <p:cNvSpPr txBox="1"/>
          <p:nvPr/>
        </p:nvSpPr>
        <p:spPr>
          <a:xfrm>
            <a:off x="0" y="1549914"/>
            <a:ext cx="10900058" cy="8617744"/>
          </a:xfrm>
          <a:prstGeom prst="rect">
            <a:avLst/>
          </a:prstGeom>
        </p:spPr>
        <p:txBody>
          <a:bodyPr wrap="square" lIns="0" tIns="0" rIns="0" bIns="0" rtlCol="0" anchor="t">
            <a:spAutoFit/>
          </a:bodyPr>
          <a:lstStyle/>
          <a:p>
            <a:pPr>
              <a:buNone/>
            </a:pPr>
            <a:r>
              <a:rPr lang="en-US" sz="2400" b="1" dirty="0">
                <a:solidFill>
                  <a:schemeClr val="bg1"/>
                </a:solidFill>
              </a:rPr>
              <a:t>   </a:t>
            </a:r>
            <a:r>
              <a:rPr lang="en-US" sz="2800" b="1" dirty="0">
                <a:solidFill>
                  <a:schemeClr val="bg1"/>
                </a:solidFill>
              </a:rPr>
              <a:t>To analyze and present insights from </a:t>
            </a:r>
            <a:r>
              <a:rPr lang="en-US" sz="2800" b="1" dirty="0" err="1">
                <a:solidFill>
                  <a:schemeClr val="bg1"/>
                </a:solidFill>
              </a:rPr>
              <a:t>CoreTech's</a:t>
            </a:r>
            <a:r>
              <a:rPr lang="en-US" sz="2800" b="1" dirty="0">
                <a:solidFill>
                  <a:schemeClr val="bg1"/>
                </a:solidFill>
              </a:rPr>
              <a:t> road accident data in order to identify key accident patterns, contributing factors, and high-risk areas, with the goal of recommending actionable strategies to reduce road incidents and improve traffic</a:t>
            </a:r>
            <a:r>
              <a:rPr lang="en-US" sz="2400" b="1" dirty="0">
                <a:solidFill>
                  <a:schemeClr val="bg1"/>
                </a:solidFill>
              </a:rPr>
              <a:t>. </a:t>
            </a:r>
          </a:p>
          <a:p>
            <a:pPr>
              <a:buNone/>
            </a:pPr>
            <a:r>
              <a:rPr lang="en-US" sz="2800" b="1" dirty="0">
                <a:solidFill>
                  <a:schemeClr val="bg1"/>
                </a:solidFill>
              </a:rPr>
              <a:t>To analyze and present insights from </a:t>
            </a:r>
            <a:r>
              <a:rPr lang="en-US" sz="2800" b="1" dirty="0" err="1">
                <a:solidFill>
                  <a:schemeClr val="bg1"/>
                </a:solidFill>
              </a:rPr>
              <a:t>CoreTech's</a:t>
            </a:r>
            <a:r>
              <a:rPr lang="en-US" sz="2800" b="1" dirty="0">
                <a:solidFill>
                  <a:schemeClr val="bg1"/>
                </a:solidFill>
              </a:rPr>
              <a:t> road accident data in order to identify key accident patterns, contributing factors, and high-risk areas, with the goal of recommending actionable strategies to reduce road incidents and improve traffic. </a:t>
            </a:r>
          </a:p>
          <a:p>
            <a:pPr>
              <a:buNone/>
            </a:pPr>
            <a:r>
              <a:rPr lang="en-US" sz="2800" b="1" dirty="0">
                <a:solidFill>
                  <a:schemeClr val="bg1"/>
                </a:solidFill>
              </a:rPr>
              <a:t>The </a:t>
            </a:r>
            <a:r>
              <a:rPr lang="en-US" sz="2800" b="1" dirty="0" err="1">
                <a:solidFill>
                  <a:schemeClr val="bg1"/>
                </a:solidFill>
              </a:rPr>
              <a:t>CoreTech</a:t>
            </a:r>
            <a:r>
              <a:rPr lang="en-US" sz="2800" b="1" dirty="0">
                <a:solidFill>
                  <a:schemeClr val="bg1"/>
                </a:solidFill>
              </a:rPr>
              <a:t> Road Accident Dashboard visualizes data using a combination of bar charts, pie charts, and line graphs. KPIs and Key metrics include:</a:t>
            </a:r>
          </a:p>
          <a:p>
            <a:pPr>
              <a:buNone/>
            </a:pPr>
            <a:endParaRPr lang="en-US" sz="2800" b="1" dirty="0">
              <a:solidFill>
                <a:schemeClr val="bg1"/>
              </a:solidFill>
            </a:endParaRPr>
          </a:p>
          <a:p>
            <a:pPr>
              <a:buNone/>
            </a:pPr>
            <a:r>
              <a:rPr lang="en-US" sz="2800" b="1" dirty="0">
                <a:solidFill>
                  <a:schemeClr val="bg1"/>
                </a:solidFill>
              </a:rPr>
              <a:t>The </a:t>
            </a:r>
            <a:r>
              <a:rPr lang="en-US" sz="2800" b="1" dirty="0" err="1">
                <a:solidFill>
                  <a:schemeClr val="bg1"/>
                </a:solidFill>
              </a:rPr>
              <a:t>CoreTech</a:t>
            </a:r>
            <a:r>
              <a:rPr lang="en-US" sz="2800" b="1" dirty="0">
                <a:solidFill>
                  <a:schemeClr val="bg1"/>
                </a:solidFill>
              </a:rPr>
              <a:t> Road Accident Dashboard visualizes data using a combination of bar charts, pie charts, and line graphs. KPIs and Key metrics include:</a:t>
            </a:r>
          </a:p>
          <a:p>
            <a:pPr>
              <a:buFont typeface="Arial" panose="020B0604020202020204" pitchFamily="34" charset="0"/>
              <a:buChar char="•"/>
            </a:pPr>
            <a:r>
              <a:rPr lang="en-US" sz="2800" b="1" dirty="0">
                <a:solidFill>
                  <a:schemeClr val="bg1"/>
                </a:solidFill>
              </a:rPr>
              <a:t>Total Accidents: 307,973</a:t>
            </a:r>
          </a:p>
          <a:p>
            <a:pPr>
              <a:buFont typeface="Arial" panose="020B0604020202020204" pitchFamily="34" charset="0"/>
              <a:buChar char="•"/>
            </a:pPr>
            <a:r>
              <a:rPr lang="en-US" sz="2800" b="1" dirty="0">
                <a:solidFill>
                  <a:schemeClr val="bg1"/>
                </a:solidFill>
              </a:rPr>
              <a:t>Total Casualties: 417,883</a:t>
            </a:r>
          </a:p>
          <a:p>
            <a:pPr>
              <a:buFont typeface="Arial" panose="020B0604020202020204" pitchFamily="34" charset="0"/>
              <a:buChar char="•"/>
            </a:pPr>
            <a:r>
              <a:rPr lang="en-US" sz="2800" b="1" dirty="0">
                <a:solidFill>
                  <a:schemeClr val="bg1"/>
                </a:solidFill>
              </a:rPr>
              <a:t>Severity Breakdown: Slight (84%), Serious (14%), Fatal (2%)</a:t>
            </a:r>
          </a:p>
          <a:p>
            <a:pPr>
              <a:buFont typeface="Arial" panose="020B0604020202020204" pitchFamily="34" charset="0"/>
              <a:buChar char="•"/>
            </a:pPr>
            <a:r>
              <a:rPr lang="en-US" sz="2800" b="1" dirty="0">
                <a:solidFill>
                  <a:schemeClr val="bg1"/>
                </a:solidFill>
              </a:rPr>
              <a:t>Urban vs Rural Split: Urban (64%), Rural (36%)</a:t>
            </a:r>
          </a:p>
          <a:p>
            <a:pPr>
              <a:buFont typeface="Arial" panose="020B0604020202020204" pitchFamily="34" charset="0"/>
              <a:buChar char="•"/>
            </a:pPr>
            <a:r>
              <a:rPr lang="en-US" sz="2800" b="1" dirty="0">
                <a:solidFill>
                  <a:schemeClr val="bg1"/>
                </a:solidFill>
              </a:rPr>
              <a:t>Accident Timing, Speed Limits, Weather, Road, and Light Conditions.</a:t>
            </a:r>
          </a:p>
        </p:txBody>
      </p:sp>
      <p:sp>
        <p:nvSpPr>
          <p:cNvPr id="13" name="TextBox 13"/>
          <p:cNvSpPr txBox="1"/>
          <p:nvPr/>
        </p:nvSpPr>
        <p:spPr>
          <a:xfrm>
            <a:off x="12858092" y="4922370"/>
            <a:ext cx="3471874" cy="431745"/>
          </a:xfrm>
          <a:prstGeom prst="rect">
            <a:avLst/>
          </a:prstGeom>
        </p:spPr>
        <p:txBody>
          <a:bodyPr lIns="0" tIns="0" rIns="0" bIns="0" rtlCol="0" anchor="t">
            <a:spAutoFit/>
          </a:bodyPr>
          <a:lstStyle/>
          <a:p>
            <a:pPr marL="0" lvl="0" indent="0" algn="ctr">
              <a:lnSpc>
                <a:spcPts val="3503"/>
              </a:lnSpc>
              <a:spcBef>
                <a:spcPct val="0"/>
              </a:spcBef>
            </a:pPr>
            <a:r>
              <a:rPr lang="en-US" sz="2502" b="1" spc="160" dirty="0">
                <a:solidFill>
                  <a:srgbClr val="151532"/>
                </a:solidFill>
                <a:latin typeface="Open Sans Bold"/>
                <a:ea typeface="Open Sans Bold"/>
                <a:cs typeface="Open Sans Bold"/>
                <a:sym typeface="Open Sans Bold"/>
              </a:rPr>
              <a:t>Strong Foundation</a:t>
            </a:r>
          </a:p>
        </p:txBody>
      </p:sp>
      <p:grpSp>
        <p:nvGrpSpPr>
          <p:cNvPr id="15" name="Group 15"/>
          <p:cNvGrpSpPr/>
          <p:nvPr/>
        </p:nvGrpSpPr>
        <p:grpSpPr>
          <a:xfrm>
            <a:off x="0" y="10059351"/>
            <a:ext cx="18288000" cy="549511"/>
            <a:chOff x="0" y="0"/>
            <a:chExt cx="4909840" cy="144727"/>
          </a:xfrm>
        </p:grpSpPr>
        <p:sp>
          <p:nvSpPr>
            <p:cNvPr id="16" name="Freeform 16"/>
            <p:cNvSpPr/>
            <p:nvPr/>
          </p:nvSpPr>
          <p:spPr>
            <a:xfrm>
              <a:off x="0" y="0"/>
              <a:ext cx="4909840" cy="144727"/>
            </a:xfrm>
            <a:custGeom>
              <a:avLst/>
              <a:gdLst/>
              <a:ahLst/>
              <a:cxnLst/>
              <a:rect l="l" t="t" r="r" b="b"/>
              <a:pathLst>
                <a:path w="4909840" h="144727">
                  <a:moveTo>
                    <a:pt x="0" y="0"/>
                  </a:moveTo>
                  <a:lnTo>
                    <a:pt x="4909840" y="0"/>
                  </a:lnTo>
                  <a:lnTo>
                    <a:pt x="4909840" y="144727"/>
                  </a:lnTo>
                  <a:lnTo>
                    <a:pt x="0" y="144727"/>
                  </a:lnTo>
                  <a:close/>
                </a:path>
              </a:pathLst>
            </a:custGeom>
            <a:solidFill>
              <a:srgbClr val="00F2BC"/>
            </a:solidFill>
          </p:spPr>
          <p:txBody>
            <a:bodyPr/>
            <a:lstStyle/>
            <a:p>
              <a:r>
                <a:rPr lang="en-US" dirty="0"/>
                <a:t>                                                                                                                                                                                                                                                                                                          </a:t>
              </a:r>
              <a:r>
                <a:rPr lang="en-US" sz="2400" b="1" dirty="0">
                  <a:solidFill>
                    <a:schemeClr val="bg1"/>
                  </a:solidFill>
                </a:rPr>
                <a:t>By Ephraim Okafor</a:t>
              </a:r>
            </a:p>
          </p:txBody>
        </p:sp>
        <p:sp>
          <p:nvSpPr>
            <p:cNvPr id="17" name="TextBox 17"/>
            <p:cNvSpPr txBox="1"/>
            <p:nvPr/>
          </p:nvSpPr>
          <p:spPr>
            <a:xfrm>
              <a:off x="0" y="-28575"/>
              <a:ext cx="4909840" cy="173302"/>
            </a:xfrm>
            <a:prstGeom prst="rect">
              <a:avLst/>
            </a:prstGeom>
          </p:spPr>
          <p:txBody>
            <a:bodyPr lIns="50800" tIns="50800" rIns="50800" bIns="50800" rtlCol="0" anchor="ctr"/>
            <a:lstStyle/>
            <a:p>
              <a:pPr algn="ctr">
                <a:lnSpc>
                  <a:spcPts val="2799"/>
                </a:lnSpc>
              </a:pPr>
              <a:endParaRPr/>
            </a:p>
          </p:txBody>
        </p:sp>
      </p:grpSp>
      <p:sp>
        <p:nvSpPr>
          <p:cNvPr id="19" name="TextBox 5">
            <a:extLst>
              <a:ext uri="{FF2B5EF4-FFF2-40B4-BE49-F238E27FC236}">
                <a16:creationId xmlns:a16="http://schemas.microsoft.com/office/drawing/2014/main" id="{CA66B5BB-67F1-C983-4821-4270F036AA57}"/>
              </a:ext>
            </a:extLst>
          </p:cNvPr>
          <p:cNvSpPr txBox="1"/>
          <p:nvPr/>
        </p:nvSpPr>
        <p:spPr>
          <a:xfrm>
            <a:off x="5450029" y="406520"/>
            <a:ext cx="9016104" cy="517129"/>
          </a:xfrm>
          <a:prstGeom prst="rect">
            <a:avLst/>
          </a:prstGeom>
        </p:spPr>
        <p:txBody>
          <a:bodyPr wrap="square" lIns="0" tIns="0" rIns="0" bIns="0" rtlCol="0" anchor="t">
            <a:spAutoFit/>
          </a:bodyPr>
          <a:lstStyle/>
          <a:p>
            <a:pPr algn="l">
              <a:lnSpc>
                <a:spcPts val="3436"/>
              </a:lnSpc>
            </a:pPr>
            <a:r>
              <a:rPr lang="en-US" sz="6000" b="1" dirty="0">
                <a:solidFill>
                  <a:srgbClr val="FFFFFF"/>
                </a:solidFill>
                <a:latin typeface="Montserrat Bold"/>
                <a:ea typeface="Montserrat Bold"/>
                <a:cs typeface="Montserrat Bold"/>
                <a:sym typeface="Montserrat Bold"/>
              </a:rPr>
              <a:t>Dashboard Overview</a:t>
            </a:r>
          </a:p>
        </p:txBody>
      </p:sp>
      <p:sp>
        <p:nvSpPr>
          <p:cNvPr id="20" name="TextBox 3"/>
          <p:cNvSpPr txBox="1"/>
          <p:nvPr/>
        </p:nvSpPr>
        <p:spPr>
          <a:xfrm>
            <a:off x="18914045" y="4904812"/>
            <a:ext cx="927891" cy="330126"/>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Montserrat"/>
                <a:ea typeface="Montserrat"/>
                <a:cs typeface="Montserrat"/>
                <a:sym typeface="Montserrat"/>
              </a:rPr>
              <a:t>About</a:t>
            </a:r>
          </a:p>
        </p:txBody>
      </p:sp>
      <p:pic>
        <p:nvPicPr>
          <p:cNvPr id="24" name="Picture 23">
            <a:extLst>
              <a:ext uri="{FF2B5EF4-FFF2-40B4-BE49-F238E27FC236}">
                <a16:creationId xmlns:a16="http://schemas.microsoft.com/office/drawing/2014/main" id="{D5373CF3-FC3C-4641-F04F-3C6B9A42AB54}"/>
              </a:ext>
            </a:extLst>
          </p:cNvPr>
          <p:cNvPicPr>
            <a:picLocks noChangeAspect="1"/>
          </p:cNvPicPr>
          <p:nvPr/>
        </p:nvPicPr>
        <p:blipFill>
          <a:blip r:embed="rId2"/>
          <a:stretch>
            <a:fillRect/>
          </a:stretch>
        </p:blipFill>
        <p:spPr>
          <a:xfrm>
            <a:off x="10869234" y="2485124"/>
            <a:ext cx="7418766" cy="75742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1532"/>
        </a:solidFill>
        <a:effectLst/>
      </p:bgPr>
    </p:bg>
    <p:spTree>
      <p:nvGrpSpPr>
        <p:cNvPr id="1" name=""/>
        <p:cNvGrpSpPr/>
        <p:nvPr/>
      </p:nvGrpSpPr>
      <p:grpSpPr>
        <a:xfrm>
          <a:off x="0" y="0"/>
          <a:ext cx="0" cy="0"/>
          <a:chOff x="0" y="0"/>
          <a:chExt cx="0" cy="0"/>
        </a:xfrm>
      </p:grpSpPr>
      <p:sp>
        <p:nvSpPr>
          <p:cNvPr id="11" name="TextBox 11"/>
          <p:cNvSpPr txBox="1"/>
          <p:nvPr/>
        </p:nvSpPr>
        <p:spPr>
          <a:xfrm>
            <a:off x="8005184" y="8277012"/>
            <a:ext cx="2518524" cy="290879"/>
          </a:xfrm>
          <a:prstGeom prst="rect">
            <a:avLst/>
          </a:prstGeom>
        </p:spPr>
        <p:txBody>
          <a:bodyPr lIns="0" tIns="0" rIns="0" bIns="0" rtlCol="0" anchor="t">
            <a:spAutoFit/>
          </a:bodyPr>
          <a:lstStyle/>
          <a:p>
            <a:pPr algn="ctr">
              <a:lnSpc>
                <a:spcPts val="2192"/>
              </a:lnSpc>
            </a:pPr>
            <a:r>
              <a:rPr lang="en-US" sz="2284" b="1" dirty="0">
                <a:solidFill>
                  <a:srgbClr val="151532"/>
                </a:solidFill>
                <a:latin typeface="Montserrat Bold"/>
                <a:ea typeface="Montserrat Bold"/>
                <a:cs typeface="Montserrat Bold"/>
                <a:sym typeface="Montserrat Bold"/>
              </a:rPr>
              <a:t>READ MORE</a:t>
            </a:r>
          </a:p>
        </p:txBody>
      </p:sp>
      <p:grpSp>
        <p:nvGrpSpPr>
          <p:cNvPr id="16" name="Group 16"/>
          <p:cNvGrpSpPr/>
          <p:nvPr/>
        </p:nvGrpSpPr>
        <p:grpSpPr>
          <a:xfrm>
            <a:off x="-177024" y="10059351"/>
            <a:ext cx="18642048" cy="549511"/>
            <a:chOff x="0" y="0"/>
            <a:chExt cx="4909840" cy="144727"/>
          </a:xfrm>
        </p:grpSpPr>
        <p:sp>
          <p:nvSpPr>
            <p:cNvPr id="17" name="Freeform 17"/>
            <p:cNvSpPr/>
            <p:nvPr/>
          </p:nvSpPr>
          <p:spPr>
            <a:xfrm>
              <a:off x="0" y="0"/>
              <a:ext cx="4909840" cy="144727"/>
            </a:xfrm>
            <a:custGeom>
              <a:avLst/>
              <a:gdLst/>
              <a:ahLst/>
              <a:cxnLst/>
              <a:rect l="l" t="t" r="r" b="b"/>
              <a:pathLst>
                <a:path w="4909840" h="144727">
                  <a:moveTo>
                    <a:pt x="0" y="0"/>
                  </a:moveTo>
                  <a:lnTo>
                    <a:pt x="4909840" y="0"/>
                  </a:lnTo>
                  <a:lnTo>
                    <a:pt x="4909840" y="144727"/>
                  </a:lnTo>
                  <a:lnTo>
                    <a:pt x="0" y="144727"/>
                  </a:lnTo>
                  <a:close/>
                </a:path>
              </a:pathLst>
            </a:custGeom>
            <a:solidFill>
              <a:srgbClr val="00F2BC"/>
            </a:solidFill>
          </p:spPr>
        </p:sp>
        <p:sp>
          <p:nvSpPr>
            <p:cNvPr id="18" name="TextBox 18"/>
            <p:cNvSpPr txBox="1"/>
            <p:nvPr/>
          </p:nvSpPr>
          <p:spPr>
            <a:xfrm>
              <a:off x="0" y="-28575"/>
              <a:ext cx="4909840" cy="173302"/>
            </a:xfrm>
            <a:prstGeom prst="rect">
              <a:avLst/>
            </a:prstGeom>
          </p:spPr>
          <p:txBody>
            <a:bodyPr lIns="50800" tIns="50800" rIns="50800" bIns="50800" rtlCol="0" anchor="ctr"/>
            <a:lstStyle/>
            <a:p>
              <a:pPr algn="ctr">
                <a:lnSpc>
                  <a:spcPts val="2799"/>
                </a:lnSpc>
              </a:pPr>
              <a:endParaRPr/>
            </a:p>
          </p:txBody>
        </p:sp>
      </p:grpSp>
      <p:pic>
        <p:nvPicPr>
          <p:cNvPr id="9" name="Picture 8">
            <a:extLst>
              <a:ext uri="{FF2B5EF4-FFF2-40B4-BE49-F238E27FC236}">
                <a16:creationId xmlns:a16="http://schemas.microsoft.com/office/drawing/2014/main" id="{20EF2CA0-B224-520A-9E86-D5811D745368}"/>
              </a:ext>
            </a:extLst>
          </p:cNvPr>
          <p:cNvPicPr>
            <a:picLocks noChangeAspect="1"/>
          </p:cNvPicPr>
          <p:nvPr/>
        </p:nvPicPr>
        <p:blipFill>
          <a:blip r:embed="rId2"/>
          <a:stretch>
            <a:fillRect/>
          </a:stretch>
        </p:blipFill>
        <p:spPr>
          <a:xfrm>
            <a:off x="0" y="0"/>
            <a:ext cx="18288000" cy="100593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1532"/>
        </a:solidFill>
        <a:effectLst/>
      </p:bgPr>
    </p:bg>
    <p:spTree>
      <p:nvGrpSpPr>
        <p:cNvPr id="1" name=""/>
        <p:cNvGrpSpPr/>
        <p:nvPr/>
      </p:nvGrpSpPr>
      <p:grpSpPr>
        <a:xfrm>
          <a:off x="0" y="0"/>
          <a:ext cx="0" cy="0"/>
          <a:chOff x="0" y="0"/>
          <a:chExt cx="0" cy="0"/>
        </a:xfrm>
      </p:grpSpPr>
      <p:sp>
        <p:nvSpPr>
          <p:cNvPr id="2" name="TextBox 2"/>
          <p:cNvSpPr txBox="1"/>
          <p:nvPr/>
        </p:nvSpPr>
        <p:spPr>
          <a:xfrm>
            <a:off x="914400" y="495300"/>
            <a:ext cx="6348904" cy="517129"/>
          </a:xfrm>
          <a:prstGeom prst="rect">
            <a:avLst/>
          </a:prstGeom>
        </p:spPr>
        <p:txBody>
          <a:bodyPr wrap="square" lIns="0" tIns="0" rIns="0" bIns="0" rtlCol="0" anchor="t">
            <a:spAutoFit/>
          </a:bodyPr>
          <a:lstStyle/>
          <a:p>
            <a:pPr algn="ctr">
              <a:lnSpc>
                <a:spcPts val="3436"/>
              </a:lnSpc>
            </a:pPr>
            <a:r>
              <a:rPr lang="en-US" sz="6000" dirty="0">
                <a:solidFill>
                  <a:srgbClr val="FFFFFF"/>
                </a:solidFill>
                <a:latin typeface="Montserrat Bold"/>
                <a:ea typeface="Montserrat Bold"/>
                <a:cs typeface="Montserrat Bold"/>
                <a:sym typeface="Montserrat Bold"/>
              </a:rPr>
              <a:t>Key Findings</a:t>
            </a:r>
          </a:p>
        </p:txBody>
      </p:sp>
      <p:grpSp>
        <p:nvGrpSpPr>
          <p:cNvPr id="10" name="Group 10"/>
          <p:cNvGrpSpPr/>
          <p:nvPr/>
        </p:nvGrpSpPr>
        <p:grpSpPr>
          <a:xfrm>
            <a:off x="-177024" y="10059351"/>
            <a:ext cx="18642048" cy="549511"/>
            <a:chOff x="0" y="0"/>
            <a:chExt cx="4909840" cy="144727"/>
          </a:xfrm>
        </p:grpSpPr>
        <p:sp>
          <p:nvSpPr>
            <p:cNvPr id="11" name="Freeform 11"/>
            <p:cNvSpPr/>
            <p:nvPr/>
          </p:nvSpPr>
          <p:spPr>
            <a:xfrm>
              <a:off x="0" y="0"/>
              <a:ext cx="4909840" cy="144727"/>
            </a:xfrm>
            <a:custGeom>
              <a:avLst/>
              <a:gdLst/>
              <a:ahLst/>
              <a:cxnLst/>
              <a:rect l="l" t="t" r="r" b="b"/>
              <a:pathLst>
                <a:path w="4909840" h="144727">
                  <a:moveTo>
                    <a:pt x="0" y="0"/>
                  </a:moveTo>
                  <a:lnTo>
                    <a:pt x="4909840" y="0"/>
                  </a:lnTo>
                  <a:lnTo>
                    <a:pt x="4909840" y="144727"/>
                  </a:lnTo>
                  <a:lnTo>
                    <a:pt x="0" y="144727"/>
                  </a:lnTo>
                  <a:close/>
                </a:path>
              </a:pathLst>
            </a:custGeom>
            <a:solidFill>
              <a:srgbClr val="00F2BC"/>
            </a:solidFill>
          </p:spPr>
        </p:sp>
        <p:sp>
          <p:nvSpPr>
            <p:cNvPr id="12" name="TextBox 12"/>
            <p:cNvSpPr txBox="1"/>
            <p:nvPr/>
          </p:nvSpPr>
          <p:spPr>
            <a:xfrm>
              <a:off x="0" y="-28575"/>
              <a:ext cx="4909840" cy="173302"/>
            </a:xfrm>
            <a:prstGeom prst="rect">
              <a:avLst/>
            </a:prstGeom>
          </p:spPr>
          <p:txBody>
            <a:bodyPr lIns="50800" tIns="50800" rIns="50800" bIns="50800" rtlCol="0" anchor="ctr"/>
            <a:lstStyle/>
            <a:p>
              <a:pPr algn="ctr">
                <a:lnSpc>
                  <a:spcPts val="2799"/>
                </a:lnSpc>
              </a:pPr>
              <a:endParaRPr/>
            </a:p>
          </p:txBody>
        </p:sp>
      </p:grpSp>
      <p:sp>
        <p:nvSpPr>
          <p:cNvPr id="15" name="TextBox 14">
            <a:extLst>
              <a:ext uri="{FF2B5EF4-FFF2-40B4-BE49-F238E27FC236}">
                <a16:creationId xmlns:a16="http://schemas.microsoft.com/office/drawing/2014/main" id="{B8FB8245-00B4-EFB0-DD9F-969A8440B787}"/>
              </a:ext>
            </a:extLst>
          </p:cNvPr>
          <p:cNvSpPr txBox="1"/>
          <p:nvPr/>
        </p:nvSpPr>
        <p:spPr>
          <a:xfrm>
            <a:off x="0" y="2389211"/>
            <a:ext cx="18465024" cy="7478970"/>
          </a:xfrm>
          <a:prstGeom prst="rect">
            <a:avLst/>
          </a:prstGeom>
          <a:noFill/>
        </p:spPr>
        <p:txBody>
          <a:bodyPr wrap="square">
            <a:spAutoFit/>
          </a:bodyPr>
          <a:lstStyle/>
          <a:p>
            <a:pPr>
              <a:buNone/>
            </a:pPr>
            <a:r>
              <a:rPr lang="en-US" sz="2000" dirty="0">
                <a:solidFill>
                  <a:schemeClr val="bg1"/>
                </a:solidFill>
              </a:rPr>
              <a:t>       Total Accident Overview</a:t>
            </a:r>
          </a:p>
          <a:p>
            <a:pPr>
              <a:buFont typeface="Arial" panose="020B0604020202020204" pitchFamily="34" charset="0"/>
              <a:buChar char="•"/>
            </a:pPr>
            <a:r>
              <a:rPr lang="en-US" sz="2000" b="1" dirty="0">
                <a:solidFill>
                  <a:schemeClr val="bg1"/>
                </a:solidFill>
              </a:rPr>
              <a:t>Total Number of Accidents: 307,973</a:t>
            </a:r>
          </a:p>
          <a:p>
            <a:pPr>
              <a:buFont typeface="Arial" panose="020B0604020202020204" pitchFamily="34" charset="0"/>
              <a:buChar char="•"/>
            </a:pPr>
            <a:r>
              <a:rPr lang="en-US" sz="2000" b="1" dirty="0">
                <a:solidFill>
                  <a:schemeClr val="bg1"/>
                </a:solidFill>
              </a:rPr>
              <a:t>Total Casualties Recorded: 417,883</a:t>
            </a:r>
          </a:p>
          <a:p>
            <a:pPr>
              <a:buNone/>
            </a:pPr>
            <a:r>
              <a:rPr lang="en-US" sz="2000" b="1" dirty="0">
                <a:solidFill>
                  <a:schemeClr val="bg1"/>
                </a:solidFill>
              </a:rPr>
              <a:t> Accident Severity</a:t>
            </a:r>
          </a:p>
          <a:p>
            <a:pPr>
              <a:buFont typeface="Arial" panose="020B0604020202020204" pitchFamily="34" charset="0"/>
              <a:buChar char="•"/>
            </a:pPr>
            <a:r>
              <a:rPr lang="en-US" sz="2000" b="1" dirty="0">
                <a:solidFill>
                  <a:schemeClr val="bg1"/>
                </a:solidFill>
              </a:rPr>
              <a:t>Slight Accidents dominate the data, constituting 84% of all incidents.</a:t>
            </a:r>
          </a:p>
          <a:p>
            <a:pPr>
              <a:buFont typeface="Arial" panose="020B0604020202020204" pitchFamily="34" charset="0"/>
              <a:buChar char="•"/>
            </a:pPr>
            <a:r>
              <a:rPr lang="en-US" sz="2000" b="1" dirty="0">
                <a:solidFill>
                  <a:schemeClr val="bg1"/>
                </a:solidFill>
              </a:rPr>
              <a:t>Serious Accidents account for 14%, and Fatal Accidents represent a small but significant 2%.</a:t>
            </a:r>
          </a:p>
          <a:p>
            <a:pPr>
              <a:buNone/>
            </a:pPr>
            <a:r>
              <a:rPr lang="en-US" sz="2000" dirty="0">
                <a:solidFill>
                  <a:schemeClr val="bg1"/>
                </a:solidFill>
              </a:rPr>
              <a:t> Accident Trends (Yearly)</a:t>
            </a:r>
          </a:p>
          <a:p>
            <a:pPr>
              <a:buFont typeface="Arial" panose="020B0604020202020204" pitchFamily="34" charset="0"/>
              <a:buChar char="•"/>
            </a:pPr>
            <a:r>
              <a:rPr lang="en-US" sz="2000" b="1" dirty="0">
                <a:solidFill>
                  <a:schemeClr val="bg1"/>
                </a:solidFill>
              </a:rPr>
              <a:t>Accident frequency remains relatively steady across the months, with slight drops in December.</a:t>
            </a:r>
          </a:p>
          <a:p>
            <a:pPr>
              <a:buFont typeface="Arial" panose="020B0604020202020204" pitchFamily="34" charset="0"/>
              <a:buChar char="•"/>
            </a:pPr>
            <a:r>
              <a:rPr lang="en-US" sz="2000" b="1" dirty="0">
                <a:solidFill>
                  <a:schemeClr val="bg1"/>
                </a:solidFill>
              </a:rPr>
              <a:t>A slight upward trend is observed mid-year, particularly from May to October. Daily Distribution of Accidents</a:t>
            </a:r>
          </a:p>
          <a:p>
            <a:pPr>
              <a:buFont typeface="Arial" panose="020B0604020202020204" pitchFamily="34" charset="0"/>
              <a:buChar char="•"/>
            </a:pPr>
            <a:r>
              <a:rPr lang="en-US" sz="2000" b="1" dirty="0">
                <a:solidFill>
                  <a:schemeClr val="bg1"/>
                </a:solidFill>
              </a:rPr>
              <a:t>Accidents are evenly distributed across Morning (34%), Afternoon (34%), and Evening (32%), suggesting a consistent risk throughout the day.</a:t>
            </a:r>
          </a:p>
          <a:p>
            <a:pPr>
              <a:buNone/>
            </a:pPr>
            <a:r>
              <a:rPr lang="en-US" sz="2000" b="1" dirty="0">
                <a:solidFill>
                  <a:schemeClr val="bg1"/>
                </a:solidFill>
              </a:rPr>
              <a:t> Speed Limit Impact</a:t>
            </a:r>
          </a:p>
          <a:p>
            <a:pPr>
              <a:buFont typeface="Arial" panose="020B0604020202020204" pitchFamily="34" charset="0"/>
              <a:buChar char="•"/>
            </a:pPr>
            <a:r>
              <a:rPr lang="en-US" sz="2000" b="1" dirty="0">
                <a:solidFill>
                  <a:schemeClr val="bg1"/>
                </a:solidFill>
              </a:rPr>
              <a:t>The highest number of accidents occurs in 30 km/h zones, followed by 60 km/h and 40 km/h zones.</a:t>
            </a:r>
          </a:p>
          <a:p>
            <a:pPr>
              <a:buFont typeface="Arial" panose="020B0604020202020204" pitchFamily="34" charset="0"/>
              <a:buChar char="•"/>
            </a:pPr>
            <a:r>
              <a:rPr lang="en-US" sz="2000" b="1" dirty="0">
                <a:solidFill>
                  <a:schemeClr val="bg1"/>
                </a:solidFill>
              </a:rPr>
              <a:t>Areas with lower speed limits seem to account for a greater number of incidents, possibly due to denser traffic or urban congestion.</a:t>
            </a:r>
          </a:p>
          <a:p>
            <a:pPr>
              <a:buNone/>
            </a:pPr>
            <a:r>
              <a:rPr lang="en-US" sz="2000" b="1" dirty="0">
                <a:solidFill>
                  <a:schemeClr val="bg1"/>
                </a:solidFill>
              </a:rPr>
              <a:t> Urban vs Rural Distribution</a:t>
            </a:r>
          </a:p>
          <a:p>
            <a:pPr>
              <a:buFont typeface="Arial" panose="020B0604020202020204" pitchFamily="34" charset="0"/>
              <a:buChar char="•"/>
            </a:pPr>
            <a:r>
              <a:rPr lang="en-US" sz="2000" b="1" dirty="0">
                <a:solidFill>
                  <a:schemeClr val="bg1"/>
                </a:solidFill>
              </a:rPr>
              <a:t>Urban areas report significantly more accidents (64%) than rural areas (36%), which is expected due to higher traffic density.</a:t>
            </a:r>
          </a:p>
          <a:p>
            <a:pPr>
              <a:buNone/>
            </a:pPr>
            <a:r>
              <a:rPr lang="en-US" sz="2000" b="1" dirty="0">
                <a:solidFill>
                  <a:schemeClr val="bg1"/>
                </a:solidFill>
              </a:rPr>
              <a:t> Light Condition Analysis</a:t>
            </a:r>
          </a:p>
          <a:p>
            <a:pPr>
              <a:buFont typeface="Arial" panose="020B0604020202020204" pitchFamily="34" charset="0"/>
              <a:buChar char="•"/>
            </a:pPr>
            <a:r>
              <a:rPr lang="en-US" sz="2000" b="1" dirty="0">
                <a:solidFill>
                  <a:schemeClr val="bg1"/>
                </a:solidFill>
              </a:rPr>
              <a:t>Daylight conditions account for the highest number of accidents (approximately 250,000).</a:t>
            </a:r>
          </a:p>
          <a:p>
            <a:pPr>
              <a:buFont typeface="Arial" panose="020B0604020202020204" pitchFamily="34" charset="0"/>
              <a:buChar char="•"/>
            </a:pPr>
            <a:r>
              <a:rPr lang="en-US" sz="2000" b="1" dirty="0">
                <a:solidFill>
                  <a:schemeClr val="bg1"/>
                </a:solidFill>
              </a:rPr>
              <a:t>Darkness with street lighting also sees a considerable number of incidents, while darkness with no lighting accounts for fewer but potentially more severe accidents.</a:t>
            </a:r>
          </a:p>
          <a:p>
            <a:pPr>
              <a:buNone/>
            </a:pPr>
            <a:r>
              <a:rPr lang="en-US" sz="2000" b="1" dirty="0">
                <a:solidFill>
                  <a:schemeClr val="bg1"/>
                </a:solidFill>
              </a:rPr>
              <a:t> Weather Condition Analysis</a:t>
            </a:r>
          </a:p>
          <a:p>
            <a:pPr>
              <a:buFont typeface="Arial" panose="020B0604020202020204" pitchFamily="34" charset="0"/>
              <a:buChar char="•"/>
            </a:pPr>
            <a:r>
              <a:rPr lang="en-US" sz="2000" b="1" dirty="0">
                <a:solidFill>
                  <a:schemeClr val="bg1"/>
                </a:solidFill>
              </a:rPr>
              <a:t>Clear and fine weather with no high winds is the most common condition during accidents.</a:t>
            </a:r>
          </a:p>
          <a:p>
            <a:pPr>
              <a:buFont typeface="Arial" panose="020B0604020202020204" pitchFamily="34" charset="0"/>
              <a:buChar char="•"/>
            </a:pPr>
            <a:r>
              <a:rPr lang="en-US" sz="2000" b="1" dirty="0">
                <a:solidFill>
                  <a:schemeClr val="bg1"/>
                </a:solidFill>
              </a:rPr>
              <a:t>Adverse weather (rain, snow, fog) contributes far less to the overall accident count.</a:t>
            </a:r>
          </a:p>
          <a:p>
            <a:pPr>
              <a:buNone/>
            </a:pPr>
            <a:r>
              <a:rPr lang="en-US" sz="2000" b="1" dirty="0">
                <a:solidFill>
                  <a:schemeClr val="bg1"/>
                </a:solidFill>
              </a:rPr>
              <a:t> Road Condition Impact</a:t>
            </a:r>
          </a:p>
          <a:p>
            <a:pPr>
              <a:buFont typeface="Arial" panose="020B0604020202020204" pitchFamily="34" charset="0"/>
              <a:buChar char="•"/>
            </a:pPr>
            <a:r>
              <a:rPr lang="en-US" sz="2000" b="1" dirty="0">
                <a:solidFill>
                  <a:schemeClr val="bg1"/>
                </a:solidFill>
              </a:rPr>
              <a:t>Dry roads are the most common during accidents, suggesting that driver behavior rather than poor road conditions may be a more significant factor.</a:t>
            </a:r>
          </a:p>
          <a:p>
            <a:pPr>
              <a:buFont typeface="Arial" panose="020B0604020202020204" pitchFamily="34" charset="0"/>
              <a:buChar char="•"/>
            </a:pPr>
            <a:r>
              <a:rPr lang="en-US" sz="2000" b="1" dirty="0">
                <a:solidFill>
                  <a:schemeClr val="bg1"/>
                </a:solidFill>
              </a:rPr>
              <a:t>Wet or damp roads come second, but far behind dry conditions.</a:t>
            </a:r>
          </a:p>
        </p:txBody>
      </p:sp>
      <p:grpSp>
        <p:nvGrpSpPr>
          <p:cNvPr id="16" name="Group 8"/>
          <p:cNvGrpSpPr/>
          <p:nvPr/>
        </p:nvGrpSpPr>
        <p:grpSpPr>
          <a:xfrm>
            <a:off x="9829800" y="190500"/>
            <a:ext cx="8229600" cy="3810000"/>
            <a:chOff x="0" y="0"/>
            <a:chExt cx="10590466" cy="4915037"/>
          </a:xfrm>
        </p:grpSpPr>
        <p:pic>
          <p:nvPicPr>
            <p:cNvPr id="17" name="Picture 9"/>
            <p:cNvPicPr>
              <a:picLocks noChangeAspect="1"/>
            </p:cNvPicPr>
            <p:nvPr/>
          </p:nvPicPr>
          <p:blipFill>
            <a:blip r:embed="rId2"/>
            <a:srcRect l="14213" r="13872"/>
            <a:stretch>
              <a:fillRect/>
            </a:stretch>
          </p:blipFill>
          <p:spPr>
            <a:xfrm>
              <a:off x="0" y="0"/>
              <a:ext cx="10590466" cy="4915037"/>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532"/>
        </a:solidFill>
        <a:effectLst/>
      </p:bgPr>
    </p:bg>
    <p:spTree>
      <p:nvGrpSpPr>
        <p:cNvPr id="1" name=""/>
        <p:cNvGrpSpPr/>
        <p:nvPr/>
      </p:nvGrpSpPr>
      <p:grpSpPr>
        <a:xfrm>
          <a:off x="0" y="0"/>
          <a:ext cx="0" cy="0"/>
          <a:chOff x="0" y="0"/>
          <a:chExt cx="0" cy="0"/>
        </a:xfrm>
      </p:grpSpPr>
      <p:grpSp>
        <p:nvGrpSpPr>
          <p:cNvPr id="11" name="Group 11"/>
          <p:cNvGrpSpPr/>
          <p:nvPr/>
        </p:nvGrpSpPr>
        <p:grpSpPr>
          <a:xfrm>
            <a:off x="-177024" y="10059351"/>
            <a:ext cx="18642048" cy="549511"/>
            <a:chOff x="0" y="0"/>
            <a:chExt cx="4909840" cy="144727"/>
          </a:xfrm>
        </p:grpSpPr>
        <p:sp>
          <p:nvSpPr>
            <p:cNvPr id="12" name="Freeform 12"/>
            <p:cNvSpPr/>
            <p:nvPr/>
          </p:nvSpPr>
          <p:spPr>
            <a:xfrm>
              <a:off x="0" y="0"/>
              <a:ext cx="4909840" cy="144727"/>
            </a:xfrm>
            <a:custGeom>
              <a:avLst/>
              <a:gdLst/>
              <a:ahLst/>
              <a:cxnLst/>
              <a:rect l="l" t="t" r="r" b="b"/>
              <a:pathLst>
                <a:path w="4909840" h="144727">
                  <a:moveTo>
                    <a:pt x="0" y="0"/>
                  </a:moveTo>
                  <a:lnTo>
                    <a:pt x="4909840" y="0"/>
                  </a:lnTo>
                  <a:lnTo>
                    <a:pt x="4909840" y="144727"/>
                  </a:lnTo>
                  <a:lnTo>
                    <a:pt x="0" y="144727"/>
                  </a:lnTo>
                  <a:close/>
                </a:path>
              </a:pathLst>
            </a:custGeom>
            <a:solidFill>
              <a:srgbClr val="00F2BC"/>
            </a:solidFill>
          </p:spPr>
        </p:sp>
        <p:sp>
          <p:nvSpPr>
            <p:cNvPr id="13" name="TextBox 13"/>
            <p:cNvSpPr txBox="1"/>
            <p:nvPr/>
          </p:nvSpPr>
          <p:spPr>
            <a:xfrm>
              <a:off x="0" y="-28575"/>
              <a:ext cx="4909840" cy="173302"/>
            </a:xfrm>
            <a:prstGeom prst="rect">
              <a:avLst/>
            </a:prstGeom>
          </p:spPr>
          <p:txBody>
            <a:bodyPr lIns="50800" tIns="50800" rIns="50800" bIns="50800" rtlCol="0" anchor="ctr"/>
            <a:lstStyle/>
            <a:p>
              <a:pPr algn="ctr">
                <a:lnSpc>
                  <a:spcPts val="2799"/>
                </a:lnSpc>
              </a:pPr>
              <a:endParaRPr/>
            </a:p>
          </p:txBody>
        </p:sp>
      </p:grpSp>
      <p:sp>
        <p:nvSpPr>
          <p:cNvPr id="16" name="TextBox 15">
            <a:extLst>
              <a:ext uri="{FF2B5EF4-FFF2-40B4-BE49-F238E27FC236}">
                <a16:creationId xmlns:a16="http://schemas.microsoft.com/office/drawing/2014/main" id="{2A022B46-4098-9CD6-F0F0-7302FB5EDDD0}"/>
              </a:ext>
            </a:extLst>
          </p:cNvPr>
          <p:cNvSpPr txBox="1"/>
          <p:nvPr/>
        </p:nvSpPr>
        <p:spPr>
          <a:xfrm>
            <a:off x="381000" y="2353945"/>
            <a:ext cx="17678400" cy="6370975"/>
          </a:xfrm>
          <a:prstGeom prst="rect">
            <a:avLst/>
          </a:prstGeom>
          <a:noFill/>
        </p:spPr>
        <p:txBody>
          <a:bodyPr wrap="square">
            <a:spAutoFit/>
          </a:bodyPr>
          <a:lstStyle/>
          <a:p>
            <a:pPr>
              <a:buNone/>
            </a:pPr>
            <a:r>
              <a:rPr lang="en-US" sz="2400" dirty="0">
                <a:solidFill>
                  <a:schemeClr val="bg1"/>
                </a:solidFill>
              </a:rPr>
              <a:t>     </a:t>
            </a:r>
            <a:r>
              <a:rPr lang="en-US" sz="2400" b="1" dirty="0">
                <a:solidFill>
                  <a:schemeClr val="bg1"/>
                </a:solidFill>
              </a:rPr>
              <a:t>Based on the findings, </a:t>
            </a:r>
            <a:r>
              <a:rPr lang="en-US" sz="2400" b="1" dirty="0" err="1">
                <a:solidFill>
                  <a:schemeClr val="bg1"/>
                </a:solidFill>
              </a:rPr>
              <a:t>CoreTech</a:t>
            </a:r>
            <a:r>
              <a:rPr lang="en-US" sz="2400" b="1" dirty="0">
                <a:solidFill>
                  <a:schemeClr val="bg1"/>
                </a:solidFill>
              </a:rPr>
              <a:t> recommends the following actions</a:t>
            </a:r>
            <a:r>
              <a:rPr lang="en-US" sz="2400" dirty="0">
                <a:solidFill>
                  <a:schemeClr val="bg1"/>
                </a:solidFill>
              </a:rPr>
              <a:t>: Enhance Urban Road Safety</a:t>
            </a:r>
          </a:p>
          <a:p>
            <a:r>
              <a:rPr lang="en-US" sz="2400" dirty="0">
                <a:solidFill>
                  <a:schemeClr val="bg1"/>
                </a:solidFill>
              </a:rPr>
              <a:t> With 64% of accidents occurring in urban areas, prioritize traffic calming measures, increased patrol, and better urban traffic management systems.</a:t>
            </a:r>
          </a:p>
          <a:p>
            <a:r>
              <a:rPr lang="en-US" sz="2400" b="1" dirty="0">
                <a:solidFill>
                  <a:schemeClr val="bg1"/>
                </a:solidFill>
              </a:rPr>
              <a:t>Improve Daytime Driving Behavior</a:t>
            </a:r>
          </a:p>
          <a:p>
            <a:r>
              <a:rPr lang="en-US" sz="2400" dirty="0">
                <a:solidFill>
                  <a:schemeClr val="bg1"/>
                </a:solidFill>
              </a:rPr>
              <a:t>Since most accidents happen during daylight, campaigns should emphasize vigilance even when visibility is good. Driver distraction might be a contributing factor.</a:t>
            </a:r>
          </a:p>
          <a:p>
            <a:pPr>
              <a:buNone/>
            </a:pPr>
            <a:r>
              <a:rPr lang="en-US" sz="2400" dirty="0">
                <a:solidFill>
                  <a:schemeClr val="bg1"/>
                </a:solidFill>
              </a:rPr>
              <a:t> </a:t>
            </a:r>
            <a:r>
              <a:rPr lang="en-US" sz="2400" b="1" dirty="0">
                <a:solidFill>
                  <a:schemeClr val="bg1"/>
                </a:solidFill>
              </a:rPr>
              <a:t>Review Speed Limit Zones</a:t>
            </a:r>
          </a:p>
          <a:p>
            <a:r>
              <a:rPr lang="en-US" sz="2400" dirty="0">
                <a:solidFill>
                  <a:schemeClr val="bg1"/>
                </a:solidFill>
              </a:rPr>
              <a:t>High accident rates in 30 km/h zones suggest a need to examine traffic flow, signage, and enforcement in these areas.</a:t>
            </a:r>
          </a:p>
          <a:p>
            <a:pPr>
              <a:buNone/>
            </a:pPr>
            <a:r>
              <a:rPr lang="en-US" sz="2400" dirty="0">
                <a:solidFill>
                  <a:schemeClr val="bg1"/>
                </a:solidFill>
              </a:rPr>
              <a:t> </a:t>
            </a:r>
            <a:r>
              <a:rPr lang="en-US" sz="2400" b="1" dirty="0">
                <a:solidFill>
                  <a:schemeClr val="bg1"/>
                </a:solidFill>
              </a:rPr>
              <a:t>Increase Awareness During Normal Weather</a:t>
            </a:r>
          </a:p>
          <a:p>
            <a:r>
              <a:rPr lang="en-US" sz="2400" dirty="0">
                <a:solidFill>
                  <a:schemeClr val="bg1"/>
                </a:solidFill>
              </a:rPr>
              <a:t>Most accidents occur during fine weather and on dry roads, indicating that complacency or overconfidence in ideal conditions could be contributing to crashes. Awareness campaigns should target these behavioral tendencies.</a:t>
            </a:r>
          </a:p>
          <a:p>
            <a:pPr>
              <a:buNone/>
            </a:pPr>
            <a:r>
              <a:rPr lang="en-US" sz="2400" dirty="0">
                <a:solidFill>
                  <a:schemeClr val="bg1"/>
                </a:solidFill>
              </a:rPr>
              <a:t> </a:t>
            </a:r>
            <a:r>
              <a:rPr lang="en-US" sz="2400" b="1" dirty="0">
                <a:solidFill>
                  <a:schemeClr val="bg1"/>
                </a:solidFill>
              </a:rPr>
              <a:t>Targeted Lighting Improvements</a:t>
            </a:r>
          </a:p>
          <a:p>
            <a:r>
              <a:rPr lang="en-US" sz="2400" dirty="0">
                <a:solidFill>
                  <a:schemeClr val="bg1"/>
                </a:solidFill>
              </a:rPr>
              <a:t>Although fewer accidents happen in poorly lit conditions, these may be more severe. Consider improving lighting in dark, accident-prone areas.</a:t>
            </a:r>
          </a:p>
          <a:p>
            <a:r>
              <a:rPr lang="en-US" sz="2400" b="1" dirty="0">
                <a:solidFill>
                  <a:schemeClr val="bg1"/>
                </a:solidFill>
              </a:rPr>
              <a:t> Strengthen Morning and Afternoon Safety Measures</a:t>
            </a:r>
          </a:p>
          <a:p>
            <a:pPr>
              <a:buFont typeface="Arial" panose="020B0604020202020204" pitchFamily="34" charset="0"/>
              <a:buChar char="•"/>
            </a:pPr>
            <a:r>
              <a:rPr lang="en-US" sz="2400" dirty="0">
                <a:solidFill>
                  <a:schemeClr val="bg1"/>
                </a:solidFill>
              </a:rPr>
              <a:t>Consider targeted interventions such as increased law enforcement and school zone safety measures during these high-traffic times. Reinforce compliance in 30 mph zones through automated speed cameras and community awareness campaigns.</a:t>
            </a:r>
          </a:p>
        </p:txBody>
      </p:sp>
      <p:sp>
        <p:nvSpPr>
          <p:cNvPr id="19" name="TextBox 18">
            <a:extLst>
              <a:ext uri="{FF2B5EF4-FFF2-40B4-BE49-F238E27FC236}">
                <a16:creationId xmlns:a16="http://schemas.microsoft.com/office/drawing/2014/main" id="{90770492-3FBA-9FDF-B6EA-846BA00E2561}"/>
              </a:ext>
            </a:extLst>
          </p:cNvPr>
          <p:cNvSpPr txBox="1"/>
          <p:nvPr/>
        </p:nvSpPr>
        <p:spPr>
          <a:xfrm>
            <a:off x="389467" y="0"/>
            <a:ext cx="6019800" cy="1015663"/>
          </a:xfrm>
          <a:prstGeom prst="rect">
            <a:avLst/>
          </a:prstGeom>
          <a:noFill/>
        </p:spPr>
        <p:txBody>
          <a:bodyPr wrap="square">
            <a:spAutoFit/>
          </a:bodyPr>
          <a:lstStyle/>
          <a:p>
            <a:pPr>
              <a:buNone/>
            </a:pPr>
            <a:r>
              <a:rPr lang="en-US" sz="6000" b="1" dirty="0">
                <a:solidFill>
                  <a:schemeClr val="bg1"/>
                </a:solidFill>
              </a:rPr>
              <a:t>Recommendation</a:t>
            </a:r>
            <a:endParaRPr lang="en-US" sz="1800" dirty="0">
              <a:solidFill>
                <a:schemeClr val="bg1"/>
              </a:solidFill>
            </a:endParaRPr>
          </a:p>
        </p:txBody>
      </p:sp>
      <p:grpSp>
        <p:nvGrpSpPr>
          <p:cNvPr id="20" name="Group 10"/>
          <p:cNvGrpSpPr/>
          <p:nvPr/>
        </p:nvGrpSpPr>
        <p:grpSpPr>
          <a:xfrm>
            <a:off x="9448800" y="114300"/>
            <a:ext cx="8610600" cy="2133600"/>
            <a:chOff x="0" y="0"/>
            <a:chExt cx="11730135" cy="7670829"/>
          </a:xfrm>
        </p:grpSpPr>
        <p:pic>
          <p:nvPicPr>
            <p:cNvPr id="21" name="Picture 11"/>
            <p:cNvPicPr>
              <a:picLocks noChangeAspect="1"/>
            </p:cNvPicPr>
            <p:nvPr/>
          </p:nvPicPr>
          <p:blipFill>
            <a:blip r:embed="rId2"/>
            <a:srcRect l="9667" r="9667"/>
            <a:stretch>
              <a:fillRect/>
            </a:stretch>
          </p:blipFill>
          <p:spPr>
            <a:xfrm>
              <a:off x="0" y="0"/>
              <a:ext cx="11730135" cy="7670829"/>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1532"/>
        </a:solidFill>
        <a:effectLst/>
      </p:bgPr>
    </p:bg>
    <p:spTree>
      <p:nvGrpSpPr>
        <p:cNvPr id="1" name=""/>
        <p:cNvGrpSpPr/>
        <p:nvPr/>
      </p:nvGrpSpPr>
      <p:grpSpPr>
        <a:xfrm>
          <a:off x="0" y="0"/>
          <a:ext cx="0" cy="0"/>
          <a:chOff x="0" y="0"/>
          <a:chExt cx="0" cy="0"/>
        </a:xfrm>
      </p:grpSpPr>
      <p:sp>
        <p:nvSpPr>
          <p:cNvPr id="7" name="TextBox 7"/>
          <p:cNvSpPr txBox="1"/>
          <p:nvPr/>
        </p:nvSpPr>
        <p:spPr>
          <a:xfrm>
            <a:off x="10058400" y="972502"/>
            <a:ext cx="7620000" cy="535275"/>
          </a:xfrm>
          <a:prstGeom prst="rect">
            <a:avLst/>
          </a:prstGeom>
        </p:spPr>
        <p:txBody>
          <a:bodyPr wrap="square" lIns="0" tIns="0" rIns="0" bIns="0" rtlCol="0" anchor="t">
            <a:spAutoFit/>
          </a:bodyPr>
          <a:lstStyle/>
          <a:p>
            <a:pPr marL="0" lvl="0" indent="0" algn="l">
              <a:lnSpc>
                <a:spcPts val="3503"/>
              </a:lnSpc>
              <a:spcBef>
                <a:spcPct val="0"/>
              </a:spcBef>
            </a:pPr>
            <a:r>
              <a:rPr lang="en-US" sz="6000" b="1" spc="160" dirty="0">
                <a:solidFill>
                  <a:schemeClr val="bg1"/>
                </a:solidFill>
                <a:latin typeface="Open Sans Bold"/>
                <a:ea typeface="Open Sans Bold"/>
                <a:cs typeface="Open Sans Bold"/>
                <a:sym typeface="Open Sans Bold"/>
              </a:rPr>
              <a:t>Conclusion</a:t>
            </a:r>
          </a:p>
        </p:txBody>
      </p:sp>
      <p:grpSp>
        <p:nvGrpSpPr>
          <p:cNvPr id="12" name="Group 12"/>
          <p:cNvGrpSpPr/>
          <p:nvPr/>
        </p:nvGrpSpPr>
        <p:grpSpPr>
          <a:xfrm>
            <a:off x="-177024" y="10059351"/>
            <a:ext cx="18642048" cy="549511"/>
            <a:chOff x="0" y="0"/>
            <a:chExt cx="4909840" cy="144727"/>
          </a:xfrm>
        </p:grpSpPr>
        <p:sp>
          <p:nvSpPr>
            <p:cNvPr id="13" name="Freeform 13"/>
            <p:cNvSpPr/>
            <p:nvPr/>
          </p:nvSpPr>
          <p:spPr>
            <a:xfrm>
              <a:off x="0" y="0"/>
              <a:ext cx="4909840" cy="144727"/>
            </a:xfrm>
            <a:custGeom>
              <a:avLst/>
              <a:gdLst/>
              <a:ahLst/>
              <a:cxnLst/>
              <a:rect l="l" t="t" r="r" b="b"/>
              <a:pathLst>
                <a:path w="4909840" h="144727">
                  <a:moveTo>
                    <a:pt x="0" y="0"/>
                  </a:moveTo>
                  <a:lnTo>
                    <a:pt x="4909840" y="0"/>
                  </a:lnTo>
                  <a:lnTo>
                    <a:pt x="4909840" y="144727"/>
                  </a:lnTo>
                  <a:lnTo>
                    <a:pt x="0" y="144727"/>
                  </a:lnTo>
                  <a:close/>
                </a:path>
              </a:pathLst>
            </a:custGeom>
            <a:solidFill>
              <a:srgbClr val="00F2BC"/>
            </a:solidFill>
          </p:spPr>
        </p:sp>
        <p:sp>
          <p:nvSpPr>
            <p:cNvPr id="14" name="TextBox 14"/>
            <p:cNvSpPr txBox="1"/>
            <p:nvPr/>
          </p:nvSpPr>
          <p:spPr>
            <a:xfrm>
              <a:off x="0" y="-28575"/>
              <a:ext cx="4909840" cy="173302"/>
            </a:xfrm>
            <a:prstGeom prst="rect">
              <a:avLst/>
            </a:prstGeom>
          </p:spPr>
          <p:txBody>
            <a:bodyPr lIns="50800" tIns="50800" rIns="50800" bIns="50800" rtlCol="0" anchor="ctr"/>
            <a:lstStyle/>
            <a:p>
              <a:pPr algn="ctr">
                <a:lnSpc>
                  <a:spcPts val="2799"/>
                </a:lnSpc>
              </a:pPr>
              <a:endParaRPr/>
            </a:p>
          </p:txBody>
        </p:sp>
      </p:grpSp>
      <p:pic>
        <p:nvPicPr>
          <p:cNvPr id="16" name="Picture 15">
            <a:extLst>
              <a:ext uri="{FF2B5EF4-FFF2-40B4-BE49-F238E27FC236}">
                <a16:creationId xmlns:a16="http://schemas.microsoft.com/office/drawing/2014/main" id="{959A0045-FACE-D49F-9F0D-706E4E4C23B1}"/>
              </a:ext>
            </a:extLst>
          </p:cNvPr>
          <p:cNvPicPr>
            <a:picLocks noChangeAspect="1"/>
          </p:cNvPicPr>
          <p:nvPr/>
        </p:nvPicPr>
        <p:blipFill>
          <a:blip r:embed="rId2"/>
          <a:stretch>
            <a:fillRect/>
          </a:stretch>
        </p:blipFill>
        <p:spPr>
          <a:xfrm>
            <a:off x="479991" y="5609656"/>
            <a:ext cx="6682809" cy="3648644"/>
          </a:xfrm>
          <a:prstGeom prst="rect">
            <a:avLst/>
          </a:prstGeom>
        </p:spPr>
      </p:pic>
      <p:sp>
        <p:nvSpPr>
          <p:cNvPr id="18" name="TextBox 17">
            <a:extLst>
              <a:ext uri="{FF2B5EF4-FFF2-40B4-BE49-F238E27FC236}">
                <a16:creationId xmlns:a16="http://schemas.microsoft.com/office/drawing/2014/main" id="{577E9E8E-4D50-098E-AF32-BD29A7084FFF}"/>
              </a:ext>
            </a:extLst>
          </p:cNvPr>
          <p:cNvSpPr txBox="1"/>
          <p:nvPr/>
        </p:nvSpPr>
        <p:spPr>
          <a:xfrm>
            <a:off x="7635864" y="3287435"/>
            <a:ext cx="9477875" cy="5970865"/>
          </a:xfrm>
          <a:prstGeom prst="rect">
            <a:avLst/>
          </a:prstGeom>
          <a:noFill/>
        </p:spPr>
        <p:txBody>
          <a:bodyPr wrap="square">
            <a:spAutoFit/>
          </a:bodyPr>
          <a:lstStyle/>
          <a:p>
            <a:pPr>
              <a:buNone/>
            </a:pPr>
            <a:endParaRPr lang="en-US" b="1" dirty="0"/>
          </a:p>
          <a:p>
            <a:r>
              <a:rPr lang="en-US" sz="2400" b="1" dirty="0">
                <a:solidFill>
                  <a:schemeClr val="bg1"/>
                </a:solidFill>
              </a:rPr>
              <a:t>     The </a:t>
            </a:r>
            <a:r>
              <a:rPr lang="en-US" sz="2400" b="1" dirty="0" err="1">
                <a:solidFill>
                  <a:schemeClr val="bg1"/>
                </a:solidFill>
              </a:rPr>
              <a:t>CoreTech</a:t>
            </a:r>
            <a:r>
              <a:rPr lang="en-US" sz="2400" b="1" dirty="0">
                <a:solidFill>
                  <a:schemeClr val="bg1"/>
                </a:solidFill>
              </a:rPr>
              <a:t> Road Accident Dashboard provides a comprehensive overview of accident trends and their underlying causes. The insights highlight the critical need for proactive urban traffic management, public awareness campaigns focusing on good driving behavior in seemingly "safe" conditions, and enforcement in high-incident zones. Implementing the recommendations outlined in this report could lead to a measurable reduction in road accident frequency and severity. </a:t>
            </a:r>
          </a:p>
          <a:p>
            <a:r>
              <a:rPr lang="en-US" sz="2800" b="1" dirty="0">
                <a:solidFill>
                  <a:schemeClr val="bg1"/>
                </a:solidFill>
              </a:rPr>
              <a:t>The </a:t>
            </a:r>
            <a:r>
              <a:rPr lang="en-US" sz="2800" b="1" dirty="0" err="1">
                <a:solidFill>
                  <a:schemeClr val="bg1"/>
                </a:solidFill>
              </a:rPr>
              <a:t>CoreTech</a:t>
            </a:r>
            <a:r>
              <a:rPr lang="en-US" sz="2800" b="1" dirty="0">
                <a:solidFill>
                  <a:schemeClr val="bg1"/>
                </a:solidFill>
              </a:rPr>
              <a:t> Road Accident Dashboard reveals critical insights into the frequency, causes, and locations of road accidents. The dominance of urban areas, evening timings, and dry road conditions as common factors suggests that infrastructure, human behavior, and traffic management significantly influence accident rates more than adverse weather or rural roads.</a:t>
            </a:r>
          </a:p>
        </p:txBody>
      </p:sp>
      <p:pic>
        <p:nvPicPr>
          <p:cNvPr id="20" name="Picture 19">
            <a:extLst>
              <a:ext uri="{FF2B5EF4-FFF2-40B4-BE49-F238E27FC236}">
                <a16:creationId xmlns:a16="http://schemas.microsoft.com/office/drawing/2014/main" id="{F50E7C6B-60F1-9D7F-500C-F9D21B00ADD5}"/>
              </a:ext>
            </a:extLst>
          </p:cNvPr>
          <p:cNvPicPr>
            <a:picLocks noChangeAspect="1"/>
          </p:cNvPicPr>
          <p:nvPr/>
        </p:nvPicPr>
        <p:blipFill>
          <a:blip r:embed="rId3"/>
          <a:stretch>
            <a:fillRect/>
          </a:stretch>
        </p:blipFill>
        <p:spPr>
          <a:xfrm>
            <a:off x="0" y="103438"/>
            <a:ext cx="7162800" cy="55062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1532"/>
        </a:solidFill>
        <a:effectLst/>
      </p:bgPr>
    </p:bg>
    <p:spTree>
      <p:nvGrpSpPr>
        <p:cNvPr id="1" name=""/>
        <p:cNvGrpSpPr/>
        <p:nvPr/>
      </p:nvGrpSpPr>
      <p:grpSpPr>
        <a:xfrm>
          <a:off x="0" y="0"/>
          <a:ext cx="0" cy="0"/>
          <a:chOff x="0" y="0"/>
          <a:chExt cx="0" cy="0"/>
        </a:xfrm>
      </p:grpSpPr>
      <p:sp>
        <p:nvSpPr>
          <p:cNvPr id="5" name="TextBox 5"/>
          <p:cNvSpPr txBox="1"/>
          <p:nvPr/>
        </p:nvSpPr>
        <p:spPr>
          <a:xfrm>
            <a:off x="381000" y="465769"/>
            <a:ext cx="2557085" cy="413901"/>
          </a:xfrm>
          <a:prstGeom prst="rect">
            <a:avLst/>
          </a:prstGeom>
        </p:spPr>
        <p:txBody>
          <a:bodyPr lIns="0" tIns="0" rIns="0" bIns="0" rtlCol="0" anchor="t">
            <a:spAutoFit/>
          </a:bodyPr>
          <a:lstStyle/>
          <a:p>
            <a:pPr algn="l">
              <a:lnSpc>
                <a:spcPts val="3436"/>
              </a:lnSpc>
            </a:pPr>
            <a:r>
              <a:rPr lang="en-US" sz="2454" b="1" dirty="0" err="1">
                <a:solidFill>
                  <a:srgbClr val="FFFFFF"/>
                </a:solidFill>
                <a:latin typeface="Montserrat Bold"/>
                <a:ea typeface="Montserrat Bold"/>
                <a:cs typeface="Montserrat Bold"/>
                <a:sym typeface="Montserrat Bold"/>
              </a:rPr>
              <a:t>CoreTech</a:t>
            </a:r>
            <a:endParaRPr lang="en-US" sz="2454" b="1" dirty="0">
              <a:solidFill>
                <a:srgbClr val="FFFFFF"/>
              </a:solidFill>
              <a:latin typeface="Montserrat Bold"/>
              <a:ea typeface="Montserrat Bold"/>
              <a:cs typeface="Montserrat Bold"/>
              <a:sym typeface="Montserrat Bold"/>
            </a:endParaRPr>
          </a:p>
        </p:txBody>
      </p:sp>
      <p:grpSp>
        <p:nvGrpSpPr>
          <p:cNvPr id="7" name="Group 7"/>
          <p:cNvGrpSpPr/>
          <p:nvPr/>
        </p:nvGrpSpPr>
        <p:grpSpPr>
          <a:xfrm>
            <a:off x="0" y="10059351"/>
            <a:ext cx="18288000" cy="549511"/>
            <a:chOff x="0" y="0"/>
            <a:chExt cx="4909840" cy="144727"/>
          </a:xfrm>
        </p:grpSpPr>
        <p:sp>
          <p:nvSpPr>
            <p:cNvPr id="8" name="Freeform 8"/>
            <p:cNvSpPr/>
            <p:nvPr/>
          </p:nvSpPr>
          <p:spPr>
            <a:xfrm>
              <a:off x="0" y="0"/>
              <a:ext cx="4909840" cy="144727"/>
            </a:xfrm>
            <a:custGeom>
              <a:avLst/>
              <a:gdLst/>
              <a:ahLst/>
              <a:cxnLst/>
              <a:rect l="l" t="t" r="r" b="b"/>
              <a:pathLst>
                <a:path w="4909840" h="144727">
                  <a:moveTo>
                    <a:pt x="0" y="0"/>
                  </a:moveTo>
                  <a:lnTo>
                    <a:pt x="4909840" y="0"/>
                  </a:lnTo>
                  <a:lnTo>
                    <a:pt x="4909840" y="144727"/>
                  </a:lnTo>
                  <a:lnTo>
                    <a:pt x="0" y="144727"/>
                  </a:lnTo>
                  <a:close/>
                </a:path>
              </a:pathLst>
            </a:custGeom>
            <a:solidFill>
              <a:srgbClr val="00F2BC"/>
            </a:solidFill>
          </p:spPr>
          <p:txBody>
            <a:bodyPr/>
            <a:lstStyle/>
            <a:p>
              <a:r>
                <a:rPr lang="en-US" dirty="0">
                  <a:latin typeface="Arial Narrow" panose="020B0606020202030204" pitchFamily="34" charset="0"/>
                </a:rPr>
                <a:t>                                                                                                                    </a:t>
              </a:r>
              <a:r>
                <a:rPr lang="en-US" sz="2800" b="1" dirty="0">
                  <a:solidFill>
                    <a:schemeClr val="bg1"/>
                  </a:solidFill>
                  <a:latin typeface="Arial Narrow" panose="020B0606020202030204" pitchFamily="34" charset="0"/>
                </a:rPr>
                <a:t>            </a:t>
              </a:r>
              <a:r>
                <a:rPr lang="en-US" sz="2800" b="1" dirty="0">
                  <a:solidFill>
                    <a:schemeClr val="tx2"/>
                  </a:solidFill>
                  <a:latin typeface="Arial Narrow" panose="020B0606020202030204" pitchFamily="34" charset="0"/>
                </a:rPr>
                <a:t>A PROJECT WORK CARRIED OUT BY EPHRAIM OKAFOR – DATA SCIENTIST.</a:t>
              </a:r>
            </a:p>
          </p:txBody>
        </p:sp>
        <p:sp>
          <p:nvSpPr>
            <p:cNvPr id="9" name="TextBox 9"/>
            <p:cNvSpPr txBox="1"/>
            <p:nvPr/>
          </p:nvSpPr>
          <p:spPr>
            <a:xfrm>
              <a:off x="0" y="-28575"/>
              <a:ext cx="4909840" cy="173302"/>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20783" y="3437154"/>
            <a:ext cx="16840200" cy="5668746"/>
            <a:chOff x="1" y="-2635628"/>
            <a:chExt cx="22730690" cy="9456549"/>
          </a:xfrm>
        </p:grpSpPr>
        <p:pic>
          <p:nvPicPr>
            <p:cNvPr id="11" name="Picture 11"/>
            <p:cNvPicPr>
              <a:picLocks noChangeAspect="1"/>
            </p:cNvPicPr>
            <p:nvPr/>
          </p:nvPicPr>
          <p:blipFill>
            <a:blip r:embed="rId2"/>
            <a:srcRect t="4464" b="4464"/>
            <a:stretch>
              <a:fillRect/>
            </a:stretch>
          </p:blipFill>
          <p:spPr>
            <a:xfrm>
              <a:off x="1" y="-2635628"/>
              <a:ext cx="22730690" cy="9456549"/>
            </a:xfrm>
            <a:prstGeom prst="rect">
              <a:avLst/>
            </a:prstGeom>
          </p:spPr>
        </p:pic>
      </p:grpSp>
      <p:sp>
        <p:nvSpPr>
          <p:cNvPr id="15" name="TextBox 15"/>
          <p:cNvSpPr txBox="1"/>
          <p:nvPr/>
        </p:nvSpPr>
        <p:spPr>
          <a:xfrm>
            <a:off x="11947783" y="3437153"/>
            <a:ext cx="3471874" cy="431745"/>
          </a:xfrm>
          <a:prstGeom prst="rect">
            <a:avLst/>
          </a:prstGeom>
        </p:spPr>
        <p:txBody>
          <a:bodyPr lIns="0" tIns="0" rIns="0" bIns="0" rtlCol="0" anchor="t">
            <a:spAutoFit/>
          </a:bodyPr>
          <a:lstStyle/>
          <a:p>
            <a:pPr marL="0" lvl="0" indent="0" algn="ctr">
              <a:lnSpc>
                <a:spcPts val="3503"/>
              </a:lnSpc>
              <a:spcBef>
                <a:spcPct val="0"/>
              </a:spcBef>
            </a:pPr>
            <a:r>
              <a:rPr lang="en-US" sz="2502" b="1" spc="160">
                <a:solidFill>
                  <a:srgbClr val="151532"/>
                </a:solidFill>
                <a:latin typeface="Open Sans Bold"/>
                <a:ea typeface="Open Sans Bold"/>
                <a:cs typeface="Open Sans Bold"/>
                <a:sym typeface="Open Sans Bold"/>
              </a:rPr>
              <a:t>Data Culture</a:t>
            </a:r>
          </a:p>
        </p:txBody>
      </p:sp>
      <p:sp>
        <p:nvSpPr>
          <p:cNvPr id="16" name="TextBox 16"/>
          <p:cNvSpPr txBox="1"/>
          <p:nvPr/>
        </p:nvSpPr>
        <p:spPr>
          <a:xfrm>
            <a:off x="11605850" y="4068258"/>
            <a:ext cx="4155741" cy="2120900"/>
          </a:xfrm>
          <a:prstGeom prst="rect">
            <a:avLst/>
          </a:prstGeom>
        </p:spPr>
        <p:txBody>
          <a:bodyPr lIns="0" tIns="0" rIns="0" bIns="0" rtlCol="0" anchor="t">
            <a:spAutoFit/>
          </a:bodyPr>
          <a:lstStyle/>
          <a:p>
            <a:pPr marL="0" lvl="0" indent="0" algn="ctr">
              <a:lnSpc>
                <a:spcPts val="3400"/>
              </a:lnSpc>
              <a:spcBef>
                <a:spcPct val="0"/>
              </a:spcBef>
            </a:pPr>
            <a:r>
              <a:rPr lang="en-US" sz="2000">
                <a:solidFill>
                  <a:srgbClr val="151532">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sp>
        <p:nvSpPr>
          <p:cNvPr id="18" name="TextBox 5">
            <a:extLst>
              <a:ext uri="{FF2B5EF4-FFF2-40B4-BE49-F238E27FC236}">
                <a16:creationId xmlns:a16="http://schemas.microsoft.com/office/drawing/2014/main" id="{E473BC11-A496-0D5B-8DB3-C233503A5B41}"/>
              </a:ext>
            </a:extLst>
          </p:cNvPr>
          <p:cNvSpPr txBox="1"/>
          <p:nvPr/>
        </p:nvSpPr>
        <p:spPr>
          <a:xfrm>
            <a:off x="2286000" y="1378721"/>
            <a:ext cx="16840200" cy="517129"/>
          </a:xfrm>
          <a:prstGeom prst="rect">
            <a:avLst/>
          </a:prstGeom>
        </p:spPr>
        <p:txBody>
          <a:bodyPr wrap="square" lIns="0" tIns="0" rIns="0" bIns="0" rtlCol="0" anchor="t">
            <a:spAutoFit/>
          </a:bodyPr>
          <a:lstStyle/>
          <a:p>
            <a:pPr algn="l">
              <a:lnSpc>
                <a:spcPts val="3436"/>
              </a:lnSpc>
            </a:pPr>
            <a:r>
              <a:rPr lang="en-US" sz="6000" b="1" dirty="0">
                <a:solidFill>
                  <a:srgbClr val="FFFFFF"/>
                </a:solidFill>
                <a:latin typeface="Montserrat Bold"/>
                <a:ea typeface="Montserrat Bold"/>
                <a:cs typeface="Montserrat Bold"/>
                <a:sym typeface="Montserrat Bold"/>
              </a:rPr>
              <a:t>Thanks for going through my </a:t>
            </a:r>
            <a:r>
              <a:rPr lang="en-US" sz="6000" b="1" dirty="0" err="1">
                <a:solidFill>
                  <a:srgbClr val="FFFFFF"/>
                </a:solidFill>
                <a:latin typeface="Montserrat Bold"/>
                <a:ea typeface="Montserrat Bold"/>
                <a:cs typeface="Montserrat Bold"/>
                <a:sym typeface="Montserrat Bold"/>
              </a:rPr>
              <a:t>potfolio</a:t>
            </a:r>
            <a:r>
              <a:rPr lang="en-US" sz="6000" b="1" dirty="0">
                <a:solidFill>
                  <a:srgbClr val="FFFFFF"/>
                </a:solidFill>
                <a:latin typeface="Montserrat Bold"/>
                <a:ea typeface="Montserrat Bold"/>
                <a:cs typeface="Montserrat Bold"/>
                <a:sym typeface="Montserrat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TotalTime>
  <Words>1055</Words>
  <Application>Microsoft Office PowerPoint</Application>
  <PresentationFormat>Custom</PresentationFormat>
  <Paragraphs>89</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Calibri</vt:lpstr>
      <vt:lpstr>Bahnschrift Condensed</vt:lpstr>
      <vt:lpstr>Open Sans Bold</vt:lpstr>
      <vt:lpstr>Arial Narrow</vt:lpstr>
      <vt:lpstr>Montserrat Bold</vt:lpstr>
      <vt:lpstr>Arial</vt:lpstr>
      <vt:lpstr>Montserrat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Tosca Modern Bold Data Analysis Presentation</dc:title>
  <cp:lastModifiedBy>Ephraim K. Okafor</cp:lastModifiedBy>
  <cp:revision>16</cp:revision>
  <dcterms:created xsi:type="dcterms:W3CDTF">2006-08-16T00:00:00Z</dcterms:created>
  <dcterms:modified xsi:type="dcterms:W3CDTF">2025-05-26T16:52:17Z</dcterms:modified>
  <dc:identifier>DAGoLOLY8WU</dc:identifier>
</cp:coreProperties>
</file>